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Lexend" pitchFamily="2" charset="0"/>
      <p:regular r:id="rId17"/>
      <p:bold r:id="rId18"/>
    </p:embeddedFont>
    <p:embeddedFont>
      <p:font typeface="Lexend Light" pitchFamily="2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f6a8da0d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f6a8da0d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f6a8da0d2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bf6a8da0d2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f6a8da0d2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bf6a8da0d2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f6a8da0d2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bf6a8da0d2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f6a8da0d2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bf6a8da0d2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f314e9279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f314e9279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f31223a2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f31223a2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f6a8da0d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f6a8da0d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f6a8da0d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f6a8da0d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f6a8da0d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bf6a8da0d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bf6a8da0d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bf6a8da0d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f31223a2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f31223a2f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f6a8da0d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bf6a8da0d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bf6a8da0d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bf6a8da0d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141425" y="2435525"/>
            <a:ext cx="6822900" cy="22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APRESENTAÇÃO INSTITUCIONAL</a:t>
            </a:r>
            <a:endParaRPr sz="32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IFMG 2024</a:t>
            </a:r>
            <a:endParaRPr sz="3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13" y="4479234"/>
            <a:ext cx="1530522" cy="489005"/>
          </a:xfrm>
          <a:prstGeom prst="rect">
            <a:avLst/>
          </a:prstGeom>
        </p:spPr>
      </p:pic>
      <p:sp>
        <p:nvSpPr>
          <p:cNvPr id="116" name="Google Shape;116;p22"/>
          <p:cNvSpPr/>
          <p:nvPr/>
        </p:nvSpPr>
        <p:spPr>
          <a:xfrm>
            <a:off x="883075" y="427450"/>
            <a:ext cx="7527300" cy="378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</a:endParaRPr>
          </a:p>
        </p:txBody>
      </p:sp>
      <p:sp>
        <p:nvSpPr>
          <p:cNvPr id="117" name="Google Shape;117;p22"/>
          <p:cNvSpPr txBox="1"/>
          <p:nvPr/>
        </p:nvSpPr>
        <p:spPr>
          <a:xfrm>
            <a:off x="1070950" y="1390450"/>
            <a:ext cx="3581700" cy="2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pt-BR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APRESENTAÇÃO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pt-BR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INSTITUCIONAL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pt-BR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IFMG 2024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pt-BR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REITORIA/BH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225450" y="685575"/>
            <a:ext cx="41922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09893F"/>
                </a:solidFill>
                <a:highlight>
                  <a:srgbClr val="2E2E7E"/>
                </a:highlight>
                <a:latin typeface="Lexend"/>
                <a:ea typeface="Lexend"/>
                <a:cs typeface="Lexend"/>
                <a:sym typeface="Lexend"/>
              </a:rPr>
              <a:t>       </a:t>
            </a:r>
            <a:r>
              <a:rPr lang="pt-BR" sz="2600" b="1">
                <a:solidFill>
                  <a:schemeClr val="lt1"/>
                </a:solidFill>
                <a:highlight>
                  <a:srgbClr val="2E2E7E"/>
                </a:highlight>
                <a:latin typeface="Lexend"/>
                <a:ea typeface="Lexend"/>
                <a:cs typeface="Lexend"/>
                <a:sym typeface="Lexend"/>
              </a:rPr>
              <a:t>APRESENTAÇÃO</a:t>
            </a:r>
            <a:r>
              <a:rPr lang="pt-BR" sz="2600" b="1">
                <a:solidFill>
                  <a:schemeClr val="lt1"/>
                </a:solidFill>
                <a:highlight>
                  <a:srgbClr val="3CAA3C"/>
                </a:highlight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pt-BR" sz="2600" b="1">
                <a:solidFill>
                  <a:srgbClr val="FFFFFF"/>
                </a:solidFill>
                <a:highlight>
                  <a:srgbClr val="3CAA3C"/>
                </a:highlight>
                <a:latin typeface="Lexend"/>
                <a:ea typeface="Lexend"/>
                <a:cs typeface="Lexend"/>
                <a:sym typeface="Lexend"/>
              </a:rPr>
              <a:t>  </a:t>
            </a:r>
            <a:endParaRPr sz="2600">
              <a:solidFill>
                <a:srgbClr val="FFFFFF"/>
              </a:solidFill>
              <a:highlight>
                <a:srgbClr val="3CAA3C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5">
            <a:alphaModFix/>
          </a:blip>
          <a:srcRect l="10372" r="14461"/>
          <a:stretch/>
        </p:blipFill>
        <p:spPr>
          <a:xfrm>
            <a:off x="4864000" y="427450"/>
            <a:ext cx="4280003" cy="37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13" y="4479234"/>
            <a:ext cx="1530522" cy="489005"/>
          </a:xfrm>
          <a:prstGeom prst="rect">
            <a:avLst/>
          </a:prstGeom>
        </p:spPr>
      </p:pic>
      <p:sp>
        <p:nvSpPr>
          <p:cNvPr id="125" name="Google Shape;125;p23"/>
          <p:cNvSpPr/>
          <p:nvPr/>
        </p:nvSpPr>
        <p:spPr>
          <a:xfrm>
            <a:off x="883075" y="427450"/>
            <a:ext cx="7527300" cy="378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chemeClr val="lt1"/>
                </a:highlight>
              </a:rPr>
              <a:t>                         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26" name="Google Shape;126;p23"/>
          <p:cNvSpPr txBox="1"/>
          <p:nvPr/>
        </p:nvSpPr>
        <p:spPr>
          <a:xfrm>
            <a:off x="4417650" y="1390450"/>
            <a:ext cx="3581700" cy="2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pt-BR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APRESENTAÇÃO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pt-BR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INSTITUCIONAL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pt-BR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IFMG 2024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pt-BR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REITORIA/BH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 rotWithShape="1">
          <a:blip r:embed="rId5">
            <a:alphaModFix/>
          </a:blip>
          <a:srcRect l="35805" r="8518"/>
          <a:stretch/>
        </p:blipFill>
        <p:spPr>
          <a:xfrm>
            <a:off x="883075" y="427450"/>
            <a:ext cx="3158927" cy="37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/>
          <p:nvPr/>
        </p:nvSpPr>
        <p:spPr>
          <a:xfrm>
            <a:off x="3242575" y="766725"/>
            <a:ext cx="3998700" cy="504900"/>
          </a:xfrm>
          <a:prstGeom prst="roundRect">
            <a:avLst>
              <a:gd name="adj" fmla="val 50000"/>
            </a:avLst>
          </a:prstGeom>
          <a:solidFill>
            <a:srgbClr val="3CAA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APRESENTAÇÃO</a:t>
            </a:r>
            <a:endParaRPr sz="26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>
              <a:solidFill>
                <a:schemeClr val="lt1"/>
              </a:solidFill>
              <a:highlight>
                <a:srgbClr val="2E2E7E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13" y="4479234"/>
            <a:ext cx="1530522" cy="489005"/>
          </a:xfrm>
          <a:prstGeom prst="rect">
            <a:avLst/>
          </a:prstGeom>
        </p:spPr>
      </p:pic>
      <p:sp>
        <p:nvSpPr>
          <p:cNvPr id="134" name="Google Shape;134;p24"/>
          <p:cNvSpPr/>
          <p:nvPr/>
        </p:nvSpPr>
        <p:spPr>
          <a:xfrm>
            <a:off x="883075" y="427450"/>
            <a:ext cx="7527300" cy="378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</a:endParaRPr>
          </a:p>
        </p:txBody>
      </p:sp>
      <p:sp>
        <p:nvSpPr>
          <p:cNvPr id="135" name="Google Shape;135;p24"/>
          <p:cNvSpPr txBox="1"/>
          <p:nvPr/>
        </p:nvSpPr>
        <p:spPr>
          <a:xfrm>
            <a:off x="1070950" y="1390450"/>
            <a:ext cx="3581700" cy="2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pt-BR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APRESENTAÇÃO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pt-BR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INSTITUCIONAL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pt-BR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IFMG 2024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</a:pPr>
            <a:r>
              <a:rPr lang="pt-BR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REITORIA/BH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6" name="Google Shape;136;p24"/>
          <p:cNvSpPr/>
          <p:nvPr/>
        </p:nvSpPr>
        <p:spPr>
          <a:xfrm>
            <a:off x="653950" y="684525"/>
            <a:ext cx="3998700" cy="504900"/>
          </a:xfrm>
          <a:prstGeom prst="roundRect">
            <a:avLst>
              <a:gd name="adj" fmla="val 50000"/>
            </a:avLst>
          </a:prstGeom>
          <a:solidFill>
            <a:srgbClr val="3CAA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APRESENTAÇÃO</a:t>
            </a:r>
            <a:endParaRPr sz="26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>
              <a:solidFill>
                <a:schemeClr val="lt1"/>
              </a:solidFill>
              <a:highlight>
                <a:srgbClr val="2E2E7E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13" y="4479234"/>
            <a:ext cx="1530522" cy="489005"/>
          </a:xfrm>
          <a:prstGeom prst="rect">
            <a:avLst/>
          </a:prstGeom>
        </p:spPr>
      </p:pic>
      <p:sp>
        <p:nvSpPr>
          <p:cNvPr id="142" name="Google Shape;142;p25"/>
          <p:cNvSpPr/>
          <p:nvPr/>
        </p:nvSpPr>
        <p:spPr>
          <a:xfrm>
            <a:off x="796800" y="683100"/>
            <a:ext cx="3483900" cy="504900"/>
          </a:xfrm>
          <a:prstGeom prst="roundRect">
            <a:avLst>
              <a:gd name="adj" fmla="val 50000"/>
            </a:avLst>
          </a:prstGeom>
          <a:solidFill>
            <a:srgbClr val="2E2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APRESENTAÇÃO</a:t>
            </a:r>
            <a:endParaRPr sz="26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  <a:highlight>
                <a:srgbClr val="2E2E7E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3" name="Google Shape;143;p25"/>
          <p:cNvSpPr txBox="1"/>
          <p:nvPr/>
        </p:nvSpPr>
        <p:spPr>
          <a:xfrm>
            <a:off x="1049875" y="1471700"/>
            <a:ext cx="6953400" cy="25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O Instituto Federal de Educação, Ciência e Tecnologia de Minas Gerais (IFMG) é uma instituição pública de ensino, </a:t>
            </a:r>
            <a:r>
              <a:rPr lang="pt-BR" sz="1600" b="1">
                <a:solidFill>
                  <a:schemeClr val="lt1"/>
                </a:solidFill>
                <a:highlight>
                  <a:srgbClr val="2E2E7E"/>
                </a:highlight>
                <a:latin typeface="Lexend"/>
                <a:ea typeface="Lexend"/>
                <a:cs typeface="Lexend"/>
                <a:sym typeface="Lexend"/>
              </a:rPr>
              <a:t>integrante da Rede Federal de Educação Profissional e Tecnológica do Ministério da Educação,</a:t>
            </a:r>
            <a:r>
              <a:rPr lang="pt-BR" sz="16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que oferta, principalmente, cursos técnicos e superiores e possui uma Reitoria (unidade administrativa)</a:t>
            </a:r>
            <a:r>
              <a:rPr lang="pt-BR" sz="16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16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lt1"/>
                </a:solidFill>
                <a:highlight>
                  <a:srgbClr val="2E2E7E"/>
                </a:highlight>
                <a:latin typeface="Lexend"/>
                <a:ea typeface="Lexend"/>
                <a:cs typeface="Lexend"/>
                <a:sym typeface="Lexend"/>
              </a:rPr>
              <a:t>em Belo Horizonte, além de </a:t>
            </a:r>
            <a:r>
              <a:rPr lang="pt-BR" sz="1600" b="1" i="1">
                <a:solidFill>
                  <a:schemeClr val="lt1"/>
                </a:solidFill>
                <a:highlight>
                  <a:srgbClr val="2E2E7E"/>
                </a:highlight>
                <a:latin typeface="Lexend"/>
                <a:ea typeface="Lexend"/>
                <a:cs typeface="Lexend"/>
                <a:sym typeface="Lexend"/>
              </a:rPr>
              <a:t>campi</a:t>
            </a:r>
            <a:r>
              <a:rPr lang="pt-BR" sz="1600" b="1">
                <a:solidFill>
                  <a:schemeClr val="lt1"/>
                </a:solidFill>
                <a:highlight>
                  <a:srgbClr val="2E2E7E"/>
                </a:highlight>
                <a:latin typeface="Lexend"/>
                <a:ea typeface="Lexend"/>
                <a:cs typeface="Lexend"/>
                <a:sym typeface="Lexend"/>
              </a:rPr>
              <a:t> em 18 cidades.</a:t>
            </a:r>
            <a:endParaRPr sz="1600" b="1">
              <a:solidFill>
                <a:schemeClr val="lt1"/>
              </a:solidFill>
              <a:highlight>
                <a:srgbClr val="2E2E7E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/>
          <p:nvPr/>
        </p:nvSpPr>
        <p:spPr>
          <a:xfrm>
            <a:off x="3322288" y="772600"/>
            <a:ext cx="2328300" cy="23283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95250" dir="5400000" algn="bl" rotWithShape="0">
              <a:srgbClr val="000000">
                <a:alpha val="3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  </a:t>
            </a:r>
            <a:endParaRPr/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5792" y="1129238"/>
            <a:ext cx="1221300" cy="161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 txBox="1"/>
          <p:nvPr/>
        </p:nvSpPr>
        <p:spPr>
          <a:xfrm>
            <a:off x="870727" y="4284600"/>
            <a:ext cx="19398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rPr>
              <a:t>@ifmgnasredes</a:t>
            </a:r>
            <a:endParaRPr sz="2000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grpSp>
        <p:nvGrpSpPr>
          <p:cNvPr id="152" name="Google Shape;152;p26"/>
          <p:cNvGrpSpPr/>
          <p:nvPr/>
        </p:nvGrpSpPr>
        <p:grpSpPr>
          <a:xfrm>
            <a:off x="3453700" y="3883642"/>
            <a:ext cx="2065500" cy="706358"/>
            <a:chOff x="882650" y="3937442"/>
            <a:chExt cx="2065500" cy="706358"/>
          </a:xfrm>
        </p:grpSpPr>
        <p:sp>
          <p:nvSpPr>
            <p:cNvPr id="153" name="Google Shape;153;p26"/>
            <p:cNvSpPr txBox="1"/>
            <p:nvPr/>
          </p:nvSpPr>
          <p:spPr>
            <a:xfrm>
              <a:off x="882650" y="4338400"/>
              <a:ext cx="20655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lt1"/>
                  </a:solidFill>
                  <a:latin typeface="Lexend Light"/>
                  <a:ea typeface="Lexend Light"/>
                  <a:cs typeface="Lexend Light"/>
                  <a:sym typeface="Lexend Light"/>
                </a:rPr>
                <a:t>www.ifmg.edu.br</a:t>
              </a:r>
              <a:endParaRPr sz="20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endParaRPr>
            </a:p>
          </p:txBody>
        </p:sp>
        <p:pic>
          <p:nvPicPr>
            <p:cNvPr id="154" name="Google Shape;154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706142" y="3937442"/>
              <a:ext cx="418511" cy="305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5" name="Google Shape;155;p26"/>
          <p:cNvGrpSpPr/>
          <p:nvPr/>
        </p:nvGrpSpPr>
        <p:grpSpPr>
          <a:xfrm>
            <a:off x="6204727" y="3883650"/>
            <a:ext cx="1939800" cy="706350"/>
            <a:chOff x="6024802" y="3937450"/>
            <a:chExt cx="1939800" cy="706350"/>
          </a:xfrm>
        </p:grpSpPr>
        <p:sp>
          <p:nvSpPr>
            <p:cNvPr id="156" name="Google Shape;156;p26"/>
            <p:cNvSpPr txBox="1"/>
            <p:nvPr/>
          </p:nvSpPr>
          <p:spPr>
            <a:xfrm>
              <a:off x="6024802" y="4338400"/>
              <a:ext cx="19398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lt1"/>
                  </a:solidFill>
                  <a:latin typeface="Lexend Light"/>
                  <a:ea typeface="Lexend Light"/>
                  <a:cs typeface="Lexend Light"/>
                  <a:sym typeface="Lexend Light"/>
                </a:rPr>
                <a:t>@ifmgplay</a:t>
              </a:r>
              <a:endParaRPr sz="20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endParaRPr>
            </a:p>
          </p:txBody>
        </p:sp>
        <p:pic>
          <p:nvPicPr>
            <p:cNvPr id="157" name="Google Shape;157;p2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794367" y="3937450"/>
              <a:ext cx="418500" cy="3053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8" name="Google Shape;158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77438" y="3858314"/>
            <a:ext cx="1072500" cy="35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141425" y="1566525"/>
            <a:ext cx="6834600" cy="22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09893F"/>
                </a:solidFill>
                <a:latin typeface="Lexend"/>
                <a:ea typeface="Lexend"/>
                <a:cs typeface="Lexend"/>
                <a:sym typeface="Lexend"/>
              </a:rPr>
              <a:t>APRESENTAÇÃO</a:t>
            </a:r>
            <a:endParaRPr sz="3200" b="1">
              <a:solidFill>
                <a:srgbClr val="09893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2E2E7E"/>
                </a:solidFill>
                <a:latin typeface="Lexend"/>
                <a:ea typeface="Lexend"/>
                <a:cs typeface="Lexend"/>
                <a:sym typeface="Lexend"/>
              </a:rPr>
              <a:t>INSTITUCIONAL</a:t>
            </a:r>
            <a:endParaRPr sz="3200">
              <a:solidFill>
                <a:srgbClr val="2E2E7E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2E2E7E"/>
                </a:solidFill>
                <a:latin typeface="Lexend"/>
                <a:ea typeface="Lexend"/>
                <a:cs typeface="Lexend"/>
                <a:sym typeface="Lexend"/>
              </a:rPr>
              <a:t>IFMG 2024</a:t>
            </a:r>
            <a:endParaRPr sz="3200">
              <a:solidFill>
                <a:srgbClr val="2E2E7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1141425" y="1566525"/>
            <a:ext cx="6834600" cy="22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APRESENTAÇÃO</a:t>
            </a:r>
            <a:endParaRPr sz="32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INSTITUCIONAL</a:t>
            </a:r>
            <a:endParaRPr sz="32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IFMG 2024</a:t>
            </a:r>
            <a:endParaRPr sz="3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3" name="Google Shape;73;p16"/>
          <p:cNvSpPr txBox="1"/>
          <p:nvPr/>
        </p:nvSpPr>
        <p:spPr>
          <a:xfrm>
            <a:off x="1082700" y="1331675"/>
            <a:ext cx="7128000" cy="28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APRESENTAÇÃO</a:t>
            </a:r>
            <a:endParaRPr sz="26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INSTITUCIONAL</a:t>
            </a:r>
            <a:endParaRPr sz="26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IFMG 2024</a:t>
            </a:r>
            <a:endParaRPr sz="26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REITORIA/BH</a:t>
            </a:r>
            <a:endParaRPr sz="26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354625" y="509400"/>
            <a:ext cx="72333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09893F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       APRESENTAÇÃO</a:t>
            </a:r>
            <a:r>
              <a:rPr lang="pt-BR" sz="2600" b="1">
                <a:solidFill>
                  <a:schemeClr val="lt1"/>
                </a:solidFill>
                <a:highlight>
                  <a:srgbClr val="3CAA3C"/>
                </a:highlight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pt-BR" sz="2600" b="1">
                <a:solidFill>
                  <a:srgbClr val="FFFFFF"/>
                </a:solidFill>
                <a:highlight>
                  <a:srgbClr val="3CAA3C"/>
                </a:highlight>
                <a:latin typeface="Lexend"/>
                <a:ea typeface="Lexend"/>
                <a:cs typeface="Lexend"/>
                <a:sym typeface="Lexend"/>
              </a:rPr>
              <a:t>  </a:t>
            </a:r>
            <a:endParaRPr sz="2600">
              <a:solidFill>
                <a:srgbClr val="FFFFFF"/>
              </a:solidFill>
              <a:highlight>
                <a:srgbClr val="3CAA3C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13" y="4479234"/>
            <a:ext cx="1530522" cy="4890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" name="Google Shape;80;p17"/>
          <p:cNvSpPr txBox="1"/>
          <p:nvPr/>
        </p:nvSpPr>
        <p:spPr>
          <a:xfrm>
            <a:off x="1082700" y="1331675"/>
            <a:ext cx="7128000" cy="28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APRESENTAÇÃO</a:t>
            </a:r>
            <a:endParaRPr sz="2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INSTITUCIONAL</a:t>
            </a:r>
            <a:endParaRPr sz="2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IFMG 2024</a:t>
            </a:r>
            <a:endParaRPr sz="2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REITORIA/BH</a:t>
            </a:r>
            <a:endParaRPr sz="2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354625" y="509400"/>
            <a:ext cx="72333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09893F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       APRESENTAÇÃO</a:t>
            </a:r>
            <a:r>
              <a:rPr lang="pt-BR" sz="2600" b="1">
                <a:solidFill>
                  <a:srgbClr val="FFFFFF"/>
                </a:solidFill>
                <a:highlight>
                  <a:srgbClr val="3CAA3C"/>
                </a:highlight>
                <a:latin typeface="Lexend"/>
                <a:ea typeface="Lexend"/>
                <a:cs typeface="Lexend"/>
                <a:sym typeface="Lexend"/>
              </a:rPr>
              <a:t>  </a:t>
            </a:r>
            <a:endParaRPr sz="2600">
              <a:solidFill>
                <a:srgbClr val="FFFFFF"/>
              </a:solidFill>
              <a:highlight>
                <a:srgbClr val="3CAA3C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12" y="4479233"/>
            <a:ext cx="1530523" cy="4890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7" name="Google Shape;87;p18"/>
          <p:cNvSpPr txBox="1"/>
          <p:nvPr/>
        </p:nvSpPr>
        <p:spPr>
          <a:xfrm>
            <a:off x="1082700" y="1331675"/>
            <a:ext cx="7128000" cy="28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APRESENTAÇÃO</a:t>
            </a:r>
            <a:endParaRPr sz="2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INSTITUCIONAL</a:t>
            </a:r>
            <a:endParaRPr sz="2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IFMG 2024</a:t>
            </a:r>
            <a:endParaRPr sz="2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REITORIA/BH</a:t>
            </a:r>
            <a:endParaRPr sz="2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354625" y="509400"/>
            <a:ext cx="72333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09893F"/>
                </a:solidFill>
                <a:highlight>
                  <a:srgbClr val="3CAA3C"/>
                </a:highlight>
                <a:latin typeface="Lexend"/>
                <a:ea typeface="Lexend"/>
                <a:cs typeface="Lexend"/>
                <a:sym typeface="Lexend"/>
              </a:rPr>
              <a:t>       </a:t>
            </a:r>
            <a:r>
              <a:rPr lang="pt-BR" sz="2600" b="1">
                <a:solidFill>
                  <a:schemeClr val="lt1"/>
                </a:solidFill>
                <a:highlight>
                  <a:srgbClr val="3CAA3C"/>
                </a:highlight>
                <a:latin typeface="Lexend"/>
                <a:ea typeface="Lexend"/>
                <a:cs typeface="Lexend"/>
                <a:sym typeface="Lexend"/>
              </a:rPr>
              <a:t>APRESENTAÇÃO </a:t>
            </a:r>
            <a:r>
              <a:rPr lang="pt-BR" sz="2600" b="1">
                <a:solidFill>
                  <a:srgbClr val="FFFFFF"/>
                </a:solidFill>
                <a:highlight>
                  <a:srgbClr val="3CAA3C"/>
                </a:highlight>
                <a:latin typeface="Lexend"/>
                <a:ea typeface="Lexend"/>
                <a:cs typeface="Lexend"/>
                <a:sym typeface="Lexend"/>
              </a:rPr>
              <a:t>  </a:t>
            </a:r>
            <a:endParaRPr sz="2600">
              <a:solidFill>
                <a:srgbClr val="FFFFFF"/>
              </a:solidFill>
              <a:highlight>
                <a:srgbClr val="3CAA3C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734" y="4472607"/>
            <a:ext cx="1530523" cy="4890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4" name="Google Shape;94;p19"/>
          <p:cNvSpPr txBox="1"/>
          <p:nvPr/>
        </p:nvSpPr>
        <p:spPr>
          <a:xfrm>
            <a:off x="1082700" y="1331675"/>
            <a:ext cx="7128000" cy="28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APRESENTAÇÃO</a:t>
            </a:r>
            <a:endParaRPr sz="2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INSTITUCIONAL</a:t>
            </a:r>
            <a:endParaRPr sz="2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IFMG 2024</a:t>
            </a:r>
            <a:endParaRPr sz="2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exend"/>
              <a:buChar char="●"/>
            </a:pPr>
            <a:r>
              <a:rPr lang="pt-BR" sz="2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REITORIA/BH</a:t>
            </a:r>
            <a:endParaRPr sz="2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1153175" y="509400"/>
            <a:ext cx="35112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09893F"/>
                </a:solidFill>
                <a:highlight>
                  <a:srgbClr val="FF0000"/>
                </a:highlight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pt-BR" sz="2600" b="1">
                <a:solidFill>
                  <a:schemeClr val="lt1"/>
                </a:solidFill>
                <a:highlight>
                  <a:srgbClr val="FF0000"/>
                </a:highlight>
                <a:latin typeface="Lexend"/>
                <a:ea typeface="Lexend"/>
                <a:cs typeface="Lexend"/>
                <a:sym typeface="Lexend"/>
              </a:rPr>
              <a:t>APRESENTAÇÃO</a:t>
            </a:r>
            <a:r>
              <a:rPr lang="pt-BR" sz="2600" b="1">
                <a:solidFill>
                  <a:schemeClr val="lt1"/>
                </a:solidFill>
                <a:highlight>
                  <a:srgbClr val="3CAA3C"/>
                </a:highlight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pt-BR" sz="2600" b="1">
                <a:solidFill>
                  <a:srgbClr val="FFFFFF"/>
                </a:solidFill>
                <a:highlight>
                  <a:srgbClr val="3CAA3C"/>
                </a:highlight>
                <a:latin typeface="Lexend"/>
                <a:ea typeface="Lexend"/>
                <a:cs typeface="Lexend"/>
                <a:sym typeface="Lexend"/>
              </a:rPr>
              <a:t>  </a:t>
            </a:r>
            <a:endParaRPr sz="2600">
              <a:solidFill>
                <a:srgbClr val="FFFFFF"/>
              </a:solidFill>
              <a:highlight>
                <a:srgbClr val="3CAA3C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734" y="4472607"/>
            <a:ext cx="1530523" cy="4890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/>
        </p:nvSpPr>
        <p:spPr>
          <a:xfrm>
            <a:off x="944025" y="1337725"/>
            <a:ext cx="40212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exend"/>
              <a:buChar char="●"/>
            </a:pPr>
            <a:r>
              <a:rPr lang="pt-BR" sz="2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APRESENTAÇÃO</a:t>
            </a:r>
            <a:endParaRPr sz="2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exend"/>
              <a:buChar char="●"/>
            </a:pPr>
            <a:r>
              <a:rPr lang="pt-BR" sz="2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INSTITUCIONAL</a:t>
            </a:r>
            <a:endParaRPr sz="2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exend"/>
              <a:buChar char="●"/>
            </a:pPr>
            <a:r>
              <a:rPr lang="pt-BR" sz="2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IFMG 2024</a:t>
            </a:r>
            <a:endParaRPr sz="2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exend"/>
              <a:buChar char="●"/>
            </a:pPr>
            <a:r>
              <a:rPr lang="pt-BR" sz="2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REITORIA/BH</a:t>
            </a:r>
            <a:endParaRPr sz="2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2" name="Google Shape;102;p20"/>
          <p:cNvSpPr/>
          <p:nvPr/>
        </p:nvSpPr>
        <p:spPr>
          <a:xfrm>
            <a:off x="986375" y="590475"/>
            <a:ext cx="5101200" cy="504900"/>
          </a:xfrm>
          <a:prstGeom prst="roundRect">
            <a:avLst>
              <a:gd name="adj" fmla="val 50000"/>
            </a:avLst>
          </a:prstGeom>
          <a:solidFill>
            <a:srgbClr val="2E2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APRESENTAÇÃO</a:t>
            </a:r>
            <a:endParaRPr sz="26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>
              <a:solidFill>
                <a:schemeClr val="lt1"/>
              </a:solidFill>
              <a:highlight>
                <a:srgbClr val="2E2E7E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4">
            <a:alphaModFix/>
          </a:blip>
          <a:srcRect l="35361" r="16461" b="9165"/>
          <a:stretch/>
        </p:blipFill>
        <p:spPr>
          <a:xfrm>
            <a:off x="5653600" y="590475"/>
            <a:ext cx="2910403" cy="365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9" name="Google Shape;109;p21"/>
          <p:cNvSpPr txBox="1"/>
          <p:nvPr/>
        </p:nvSpPr>
        <p:spPr>
          <a:xfrm>
            <a:off x="1111950" y="1461125"/>
            <a:ext cx="6920100" cy="25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 Instituto Federal de Educação, Ciência e Tecnologia de Minas Gerais (IFMG) é uma instituição pública de ensino, </a:t>
            </a:r>
            <a:r>
              <a:rPr lang="pt-BR" sz="1600" b="1">
                <a:solidFill>
                  <a:schemeClr val="dk1"/>
                </a:solidFill>
                <a:highlight>
                  <a:schemeClr val="accent6"/>
                </a:highlight>
                <a:latin typeface="Lexend"/>
                <a:ea typeface="Lexend"/>
                <a:cs typeface="Lexend"/>
                <a:sym typeface="Lexend"/>
              </a:rPr>
              <a:t>integrante da Rede Federal de Educação Profissional e Tecnológica do Ministério da Educação,</a:t>
            </a:r>
            <a:r>
              <a:rPr lang="pt-BR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que oferta, principalmente, cursos técnicos e superiores e possui uma Reitoria (unidade administrativa)</a:t>
            </a:r>
            <a:r>
              <a:rPr lang="pt-BR" sz="16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pt-BR" sz="1600" b="1">
                <a:solidFill>
                  <a:schemeClr val="dk1"/>
                </a:solidFill>
                <a:highlight>
                  <a:schemeClr val="accent6"/>
                </a:highlight>
                <a:latin typeface="Lexend"/>
                <a:ea typeface="Lexend"/>
                <a:cs typeface="Lexend"/>
                <a:sym typeface="Lexend"/>
              </a:rPr>
              <a:t>em Belo Horizonte, além de </a:t>
            </a:r>
            <a:r>
              <a:rPr lang="pt-BR" sz="1600" b="1" i="1">
                <a:solidFill>
                  <a:schemeClr val="dk1"/>
                </a:solidFill>
                <a:highlight>
                  <a:schemeClr val="accent6"/>
                </a:highlight>
                <a:latin typeface="Lexend"/>
                <a:ea typeface="Lexend"/>
                <a:cs typeface="Lexend"/>
                <a:sym typeface="Lexend"/>
              </a:rPr>
              <a:t>campi</a:t>
            </a:r>
            <a:r>
              <a:rPr lang="pt-BR" sz="1600" b="1">
                <a:solidFill>
                  <a:schemeClr val="dk1"/>
                </a:solidFill>
                <a:highlight>
                  <a:schemeClr val="accent6"/>
                </a:highlight>
                <a:latin typeface="Lexend"/>
                <a:ea typeface="Lexend"/>
                <a:cs typeface="Lexend"/>
                <a:sym typeface="Lexend"/>
              </a:rPr>
              <a:t> em 18 cidades.</a:t>
            </a:r>
            <a:endParaRPr sz="1600" b="1">
              <a:solidFill>
                <a:schemeClr val="dk1"/>
              </a:solidFill>
              <a:highlight>
                <a:schemeClr val="accent6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354625" y="652275"/>
            <a:ext cx="72333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09893F"/>
                </a:solidFill>
                <a:highlight>
                  <a:srgbClr val="3CAA3C"/>
                </a:highlight>
                <a:latin typeface="Lexend"/>
                <a:ea typeface="Lexend"/>
                <a:cs typeface="Lexend"/>
                <a:sym typeface="Lexend"/>
              </a:rPr>
              <a:t>       </a:t>
            </a:r>
            <a:r>
              <a:rPr lang="pt-BR" sz="2600" b="1">
                <a:solidFill>
                  <a:schemeClr val="lt1"/>
                </a:solidFill>
                <a:highlight>
                  <a:srgbClr val="3CAA3C"/>
                </a:highlight>
                <a:latin typeface="Lexend"/>
                <a:ea typeface="Lexend"/>
                <a:cs typeface="Lexend"/>
                <a:sym typeface="Lexend"/>
              </a:rPr>
              <a:t>APRESENTAÇÃO </a:t>
            </a:r>
            <a:r>
              <a:rPr lang="pt-BR" sz="2600" b="1">
                <a:solidFill>
                  <a:srgbClr val="FFFFFF"/>
                </a:solidFill>
                <a:highlight>
                  <a:srgbClr val="3CAA3C"/>
                </a:highlight>
                <a:latin typeface="Lexend"/>
                <a:ea typeface="Lexend"/>
                <a:cs typeface="Lexend"/>
                <a:sym typeface="Lexend"/>
              </a:rPr>
              <a:t>  </a:t>
            </a:r>
            <a:endParaRPr sz="2600">
              <a:solidFill>
                <a:srgbClr val="FFFFFF"/>
              </a:solidFill>
              <a:highlight>
                <a:srgbClr val="3CAA3C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13" y="4479234"/>
            <a:ext cx="1530522" cy="4890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203</Words>
  <Application>Microsoft Office PowerPoint</Application>
  <PresentationFormat>Apresentação na tela (16:9)</PresentationFormat>
  <Paragraphs>62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Lexend</vt:lpstr>
      <vt:lpstr>Arial</vt:lpstr>
      <vt:lpstr>Lexend Light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Kendson Leandro Alves</dc:creator>
  <cp:lastModifiedBy>Kendson Leandro Alves</cp:lastModifiedBy>
  <cp:revision>2</cp:revision>
  <dcterms:modified xsi:type="dcterms:W3CDTF">2024-10-25T17:37:39Z</dcterms:modified>
</cp:coreProperties>
</file>