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71" r:id="rId2"/>
    <p:sldId id="269" r:id="rId3"/>
    <p:sldId id="264" r:id="rId4"/>
    <p:sldId id="272" r:id="rId5"/>
    <p:sldId id="258" r:id="rId6"/>
    <p:sldId id="259" r:id="rId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Y6vAVDo0wST5dMPMHvJXl60LA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8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4" Type="http://schemas.openxmlformats.org/officeDocument/2006/relationships/slide" Target="slides/slide3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08307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4413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fmg.edu.br/portal/noticias/perguntas-e-respostas-sobre-o-registro-eletronico-de-frequencia/portaria-268-2022-ref-tecnicos-administrativos.pdf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v.br/servidor/pt-br/acesso-a-informacao/faq/sou-gov.br/minha-saude/atestado/1-como-incluir-atestado-de-saude-no-aplicativo-sou-gov-br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gov.br/saude/pt-br/composicao/saes/dgh/noticias/2022/licenca-para-tratamento-de-saude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fmg.edu.br/portal/progep/desenvolvimento-de-pessoas/sias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="" xmlns:a16="http://schemas.microsoft.com/office/drawing/2014/main" id="{3B7A1870-54EC-BB5C-0A60-B5969F00C50F}"/>
              </a:ext>
            </a:extLst>
          </p:cNvPr>
          <p:cNvSpPr/>
          <p:nvPr/>
        </p:nvSpPr>
        <p:spPr>
          <a:xfrm>
            <a:off x="1783830" y="929390"/>
            <a:ext cx="6205927" cy="28781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Atestados e declarações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925" y="5024437"/>
            <a:ext cx="348615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006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692195" y="565118"/>
            <a:ext cx="7774632" cy="182763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r>
              <a:rPr lang="pt-BR" sz="3959" b="1" dirty="0">
                <a:solidFill>
                  <a:schemeClr val="tx1"/>
                </a:solidFill>
              </a:rPr>
              <a:t>Atestados e Declarações de Comparecimento a Serviços de Saúde</a:t>
            </a:r>
            <a:endParaRPr sz="3959" b="1" dirty="0">
              <a:solidFill>
                <a:schemeClr val="tx1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742950" y="2486025"/>
            <a:ext cx="7728190" cy="314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2200" b="1" dirty="0">
                <a:solidFill>
                  <a:schemeClr val="dk1"/>
                </a:solidFill>
              </a:rPr>
              <a:t>Atestados médicos ou odontológicos </a:t>
            </a:r>
            <a:r>
              <a:rPr lang="pt-BR" sz="2200" dirty="0">
                <a:solidFill>
                  <a:schemeClr val="dk1"/>
                </a:solidFill>
              </a:rPr>
              <a:t>do servidor, ou de seus dependentes cadastrados, </a:t>
            </a:r>
            <a:r>
              <a:rPr lang="pt-BR" sz="2200" b="1" dirty="0">
                <a:solidFill>
                  <a:schemeClr val="tx1"/>
                </a:solidFill>
              </a:rPr>
              <a:t>comunique</a:t>
            </a:r>
            <a:r>
              <a:rPr lang="pt-BR" sz="2200" dirty="0">
                <a:solidFill>
                  <a:schemeClr val="dk1"/>
                </a:solidFill>
              </a:rPr>
              <a:t> por </a:t>
            </a:r>
            <a:r>
              <a:rPr lang="pt-BR" sz="2200" i="1" dirty="0">
                <a:solidFill>
                  <a:schemeClr val="dk1"/>
                </a:solidFill>
              </a:rPr>
              <a:t>e-mail</a:t>
            </a:r>
            <a:r>
              <a:rPr lang="pt-BR" sz="2200" dirty="0">
                <a:solidFill>
                  <a:schemeClr val="dk1"/>
                </a:solidFill>
              </a:rPr>
              <a:t> à chefia imediata em até 24 horas. 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22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2200" dirty="0">
                <a:solidFill>
                  <a:schemeClr val="dk1"/>
                </a:solidFill>
                <a:sym typeface="Calibri"/>
              </a:rPr>
              <a:t>No caso de consultas ou outros serviços, comunicar com antecedência, se possível.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22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2200" b="1" dirty="0">
                <a:solidFill>
                  <a:schemeClr val="dk1"/>
                </a:solidFill>
                <a:sym typeface="Calibri"/>
              </a:rPr>
              <a:t>Não</a:t>
            </a:r>
            <a:r>
              <a:rPr lang="pt-BR" sz="2200" dirty="0">
                <a:solidFill>
                  <a:schemeClr val="dk1"/>
                </a:solidFill>
                <a:sym typeface="Calibri"/>
              </a:rPr>
              <a:t> enviar o atestado para a chefia por </a:t>
            </a:r>
            <a:r>
              <a:rPr lang="pt-BR" sz="2200" i="1" dirty="0">
                <a:solidFill>
                  <a:schemeClr val="dk1"/>
                </a:solidFill>
                <a:sym typeface="Calibri"/>
              </a:rPr>
              <a:t>e-mail</a:t>
            </a:r>
            <a:r>
              <a:rPr lang="pt-BR" sz="2200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220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r>
              <a:rPr lang="pt-BR" sz="2200" dirty="0">
                <a:solidFill>
                  <a:schemeClr val="dk1"/>
                </a:solidFill>
                <a:sym typeface="Calibri"/>
              </a:rPr>
              <a:t>Caso o servidor não possa fazer o comunicado, seu representante poderá fazer.</a:t>
            </a: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lang="pt-BR" sz="2240" dirty="0">
              <a:solidFill>
                <a:schemeClr val="dk1"/>
              </a:solidFill>
            </a:endParaRPr>
          </a:p>
          <a:p>
            <a:pPr marL="0" lvl="0" indent="0" algn="just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ts val="2240"/>
            </a:pPr>
            <a:endParaRPr sz="224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3563073" y="5958531"/>
            <a:ext cx="864096" cy="157738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B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017039" y="5852754"/>
            <a:ext cx="1067130" cy="369291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 horas</a:t>
            </a:r>
            <a:endParaRPr sz="1800" b="1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C:\Users\Gestão de Pessoas\AppData\Local\Microsoft\Windows\INetCache\IE\KCYMIOZF\emai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196" y="5450796"/>
            <a:ext cx="1164566" cy="969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833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728662" y="1100138"/>
            <a:ext cx="8073063" cy="551370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 smtClean="0"/>
              <a:t>DECLARÇÃO</a:t>
            </a:r>
            <a:endParaRPr lang="pt-BR" b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Documento onde o profissional de saúde, posto ou clínica informa que o servidor esteve presente em consulta, exame, ou outros procedimentos por </a:t>
            </a:r>
            <a:r>
              <a:rPr lang="pt-BR" sz="1600" b="1" dirty="0">
                <a:solidFill>
                  <a:schemeClr val="tx1"/>
                </a:solidFill>
              </a:rPr>
              <a:t>algumas horas de um determinado dia.</a:t>
            </a:r>
          </a:p>
          <a:p>
            <a:pPr marL="50800" indent="0" algn="just">
              <a:buNone/>
            </a:pPr>
            <a:endParaRPr lang="pt-BR" sz="1600" b="1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Este documento </a:t>
            </a:r>
            <a:r>
              <a:rPr lang="pt-BR" sz="1600" b="1" dirty="0">
                <a:solidFill>
                  <a:schemeClr val="tx1"/>
                </a:solidFill>
              </a:rPr>
              <a:t>não</a:t>
            </a:r>
            <a:r>
              <a:rPr lang="pt-BR" sz="1600" dirty="0">
                <a:solidFill>
                  <a:schemeClr val="tx1"/>
                </a:solidFill>
              </a:rPr>
              <a:t> informa o código CID.</a:t>
            </a:r>
          </a:p>
          <a:p>
            <a:pPr marL="50800" indent="0" algn="just">
              <a:buNone/>
            </a:pPr>
            <a:endParaRPr lang="pt-BR" sz="16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Este documento </a:t>
            </a:r>
            <a:r>
              <a:rPr lang="pt-BR" sz="1600" b="1" dirty="0">
                <a:solidFill>
                  <a:schemeClr val="tx1"/>
                </a:solidFill>
              </a:rPr>
              <a:t>não</a:t>
            </a:r>
            <a:r>
              <a:rPr lang="pt-BR" sz="1600" dirty="0">
                <a:solidFill>
                  <a:schemeClr val="tx1"/>
                </a:solidFill>
              </a:rPr>
              <a:t> deve ser encaminhado para o setor de Gestão de Pessoas, SOU.GOV ou </a:t>
            </a:r>
            <a:r>
              <a:rPr lang="pt-BR" sz="1600" dirty="0" err="1">
                <a:solidFill>
                  <a:schemeClr val="tx1"/>
                </a:solidFill>
              </a:rPr>
              <a:t>Siass</a:t>
            </a:r>
            <a:r>
              <a:rPr lang="pt-BR" sz="160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No</a:t>
            </a:r>
            <a:r>
              <a:rPr lang="pt-BR" sz="1600" b="1" dirty="0">
                <a:solidFill>
                  <a:schemeClr val="tx1"/>
                </a:solidFill>
              </a:rPr>
              <a:t> </a:t>
            </a:r>
            <a:r>
              <a:rPr lang="pt-BR" sz="1600" b="1" dirty="0" err="1">
                <a:solidFill>
                  <a:schemeClr val="tx1"/>
                </a:solidFill>
              </a:rPr>
              <a:t>Suap</a:t>
            </a:r>
            <a:r>
              <a:rPr lang="pt-BR" sz="1600" b="1" dirty="0">
                <a:solidFill>
                  <a:schemeClr val="tx1"/>
                </a:solidFill>
              </a:rPr>
              <a:t>, anexe a declaração para chefia imediata avaliar dispensa ou compensação </a:t>
            </a:r>
            <a:r>
              <a:rPr lang="pt-BR" sz="1600" dirty="0">
                <a:solidFill>
                  <a:schemeClr val="tx1"/>
                </a:solidFill>
              </a:rPr>
              <a:t>conforme 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PORTARIA </a:t>
            </a:r>
            <a:r>
              <a:rPr lang="pt-BR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IFMG Nº 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268 DE 03 DE MARÇO DE 2022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Art. 7º, § 3º: </a:t>
            </a:r>
          </a:p>
          <a:p>
            <a:pPr marL="965200" lvl="2" indent="0">
              <a:buNone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I. 44 (quarenta e quatro) horas no ano, para os servidores submetidos à jornada de trabalho de 8 (oito) horas diárias; </a:t>
            </a:r>
          </a:p>
          <a:p>
            <a:pPr marL="965200" lvl="2" indent="0">
              <a:buNone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II. 33 (trinta e três) horas no ano, para os servidores submetidos à jornada de trabalho de 6 (seis) horas diárias; e </a:t>
            </a:r>
          </a:p>
          <a:p>
            <a:pPr marL="965200" lvl="2" indent="0">
              <a:buNone/>
            </a:pP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III. 22 (vinte e duas) horas no ano, para os servidores submetidos à jornada de trabalho de 4 (quatro) horas diárias. </a:t>
            </a:r>
          </a:p>
          <a:p>
            <a:pPr marL="965200" lvl="2" indent="0">
              <a:buNone/>
            </a:pPr>
            <a:r>
              <a:rPr lang="pt-BR" sz="1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</a:t>
            </a:r>
            <a:r>
              <a:rPr lang="pt-B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As ausências que superarem os limites acima estabelecidos serão objeto de compensação, em conformidade com o disposto na Portaria.</a:t>
            </a:r>
            <a:endParaRPr lang="pt-BR" sz="1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/>
              <a:t>Visando evitar conflitos de horário, o servidor deverá agendar seus procedimentos clínicos, preferencialmente, nos horários que menos influenciam o cumprimento integral de sua jornada de trabalho e avisar a chefia com antecedência.</a:t>
            </a:r>
            <a:endParaRPr lang="pt-BR" sz="1600" dirty="0">
              <a:solidFill>
                <a:schemeClr val="tx1"/>
              </a:solidFill>
            </a:endParaRPr>
          </a:p>
          <a:p>
            <a:pPr marL="50800" indent="0">
              <a:buNone/>
            </a:pP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7B0065EE-D5E8-14AA-3656-4726A36CB77C}"/>
              </a:ext>
            </a:extLst>
          </p:cNvPr>
          <p:cNvSpPr txBox="1"/>
          <p:nvPr/>
        </p:nvSpPr>
        <p:spPr>
          <a:xfrm>
            <a:off x="1588957" y="269823"/>
            <a:ext cx="6775554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Atestado </a:t>
            </a:r>
            <a:r>
              <a:rPr lang="pt-BR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≠ Declaração</a:t>
            </a:r>
          </a:p>
        </p:txBody>
      </p:sp>
    </p:spTree>
    <p:extLst>
      <p:ext uri="{BB962C8B-B14F-4D97-AF65-F5344CB8AC3E}">
        <p14:creationId xmlns:p14="http://schemas.microsoft.com/office/powerpoint/2010/main" val="239634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728662" y="1100138"/>
            <a:ext cx="8073063" cy="551370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pt-BR" b="1" dirty="0"/>
              <a:t>ATESTADO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Documento onde o médico ou dentista informa necessidade de afastamento do trabalho </a:t>
            </a:r>
            <a:r>
              <a:rPr lang="pt-BR" sz="1600" b="1" dirty="0">
                <a:solidFill>
                  <a:schemeClr val="tx1"/>
                </a:solidFill>
              </a:rPr>
              <a:t>por um dia inteiro ou mais</a:t>
            </a:r>
            <a:r>
              <a:rPr lang="pt-BR" sz="1600" dirty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b="1" dirty="0">
                <a:solidFill>
                  <a:schemeClr val="tx1"/>
                </a:solidFill>
              </a:rPr>
              <a:t>Em até 05 dias corridos da data de emissão do atestado, acesse SOU.GOV</a:t>
            </a:r>
            <a:r>
              <a:rPr lang="pt-BR" sz="1600" dirty="0">
                <a:solidFill>
                  <a:schemeClr val="tx1"/>
                </a:solidFill>
              </a:rPr>
              <a:t>, clique em </a:t>
            </a:r>
            <a:r>
              <a:rPr lang="pt-BR" sz="1600" dirty="0">
                <a:solidFill>
                  <a:schemeClr val="tx1"/>
                </a:solidFill>
                <a:hlinkClick r:id="rId2"/>
              </a:rPr>
              <a:t>Autoatendimento/Incluir/Atestado </a:t>
            </a:r>
            <a:r>
              <a:rPr lang="pt-BR" sz="1600" dirty="0">
                <a:solidFill>
                  <a:schemeClr val="tx1"/>
                </a:solidFill>
              </a:rPr>
              <a:t>e execute todos os passos até visualizar a mensagem de conclusão. O </a:t>
            </a:r>
            <a:r>
              <a:rPr lang="pt-BR" sz="1600" dirty="0" err="1">
                <a:solidFill>
                  <a:schemeClr val="tx1"/>
                </a:solidFill>
              </a:rPr>
              <a:t>Siass</a:t>
            </a:r>
            <a:r>
              <a:rPr lang="pt-BR" sz="1600" dirty="0">
                <a:solidFill>
                  <a:schemeClr val="tx1"/>
                </a:solidFill>
              </a:rPr>
              <a:t> Inconfidentes (Ouro Preto) receberá o documento e providenciará o registro com dispensa ou agendamento de perícia/junta médica, conforme fluxograma </a:t>
            </a:r>
            <a:r>
              <a:rPr lang="pt-BR" sz="1600" dirty="0" err="1">
                <a:solidFill>
                  <a:schemeClr val="tx1"/>
                </a:solidFill>
              </a:rPr>
              <a:t>Siass</a:t>
            </a:r>
            <a:r>
              <a:rPr lang="pt-BR" sz="1600" dirty="0">
                <a:solidFill>
                  <a:schemeClr val="tx1"/>
                </a:solidFill>
              </a:rPr>
              <a:t> nas próximas telas.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Entre no </a:t>
            </a:r>
            <a:r>
              <a:rPr lang="pt-BR" sz="1600" b="1" dirty="0" err="1">
                <a:solidFill>
                  <a:schemeClr val="tx1"/>
                </a:solidFill>
              </a:rPr>
              <a:t>Suap</a:t>
            </a:r>
            <a:r>
              <a:rPr lang="pt-BR" sz="1600" dirty="0">
                <a:solidFill>
                  <a:schemeClr val="tx1"/>
                </a:solidFill>
              </a:rPr>
              <a:t> e no campo observação informe atestado médico e quantidade de dias. </a:t>
            </a:r>
            <a:r>
              <a:rPr lang="pt-BR" sz="1600" b="1" dirty="0">
                <a:solidFill>
                  <a:schemeClr val="tx1"/>
                </a:solidFill>
              </a:rPr>
              <a:t>Não anexe o atestado</a:t>
            </a:r>
            <a:r>
              <a:rPr lang="pt-BR" sz="16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chemeClr val="tx1"/>
                </a:solidFill>
              </a:rPr>
              <a:t>Entre no SOU.GOV para cadastrar e enviar foto do atestado</a:t>
            </a:r>
            <a:r>
              <a:rPr lang="pt-BR" sz="1600" dirty="0" smtClean="0">
                <a:solidFill>
                  <a:schemeClr val="tx1"/>
                </a:solidFill>
              </a:rPr>
              <a:t>, que será recebido pelo </a:t>
            </a:r>
            <a:r>
              <a:rPr lang="pt-BR" sz="1600" dirty="0" err="1" smtClean="0">
                <a:solidFill>
                  <a:schemeClr val="tx1"/>
                </a:solidFill>
              </a:rPr>
              <a:t>Siass</a:t>
            </a:r>
            <a:r>
              <a:rPr lang="pt-BR" sz="1600" dirty="0" smtClean="0">
                <a:solidFill>
                  <a:schemeClr val="tx1"/>
                </a:solidFill>
              </a:rPr>
              <a:t> Inconfidentes para análise. O atestado será registrado no sistema ou será agendada perícia conforme fluxograma do </a:t>
            </a:r>
            <a:r>
              <a:rPr lang="pt-BR" sz="1600" dirty="0" err="1" smtClean="0">
                <a:solidFill>
                  <a:schemeClr val="tx1"/>
                </a:solidFill>
              </a:rPr>
              <a:t>Siass</a:t>
            </a:r>
            <a:r>
              <a:rPr lang="pt-BR" sz="1600" dirty="0" smtClean="0">
                <a:solidFill>
                  <a:schemeClr val="tx1"/>
                </a:solidFill>
              </a:rPr>
              <a:t>.</a:t>
            </a:r>
            <a:endParaRPr lang="pt-BR" sz="16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pt-BR" sz="1600" dirty="0">
                <a:solidFill>
                  <a:schemeClr val="tx1"/>
                </a:solidFill>
              </a:rPr>
              <a:t>Caso o atestado </a:t>
            </a:r>
            <a:r>
              <a:rPr lang="pt-BR" sz="1600" b="1" dirty="0">
                <a:solidFill>
                  <a:schemeClr val="tx1"/>
                </a:solidFill>
              </a:rPr>
              <a:t>não</a:t>
            </a:r>
            <a:r>
              <a:rPr lang="pt-BR" sz="1600" dirty="0">
                <a:solidFill>
                  <a:schemeClr val="tx1"/>
                </a:solidFill>
              </a:rPr>
              <a:t> informe código CID que justifique o afastamento, ou conste o código </a:t>
            </a:r>
            <a:r>
              <a:rPr lang="pt-BR" sz="1600" b="1" dirty="0">
                <a:solidFill>
                  <a:schemeClr val="tx1"/>
                </a:solidFill>
              </a:rPr>
              <a:t>Z 763</a:t>
            </a:r>
            <a:r>
              <a:rPr lang="pt-BR" sz="1600" dirty="0">
                <a:solidFill>
                  <a:schemeClr val="tx1"/>
                </a:solidFill>
              </a:rPr>
              <a:t>, será agendada perícia para o servidor ou dependente.</a:t>
            </a:r>
          </a:p>
          <a:p>
            <a:pPr marL="50800" indent="0" algn="just">
              <a:buNone/>
            </a:pPr>
            <a:endParaRPr lang="pt-BR" sz="1800" dirty="0"/>
          </a:p>
          <a:p>
            <a:pPr marL="50800" indent="0">
              <a:buNone/>
            </a:pPr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592" y="5949364"/>
            <a:ext cx="445219" cy="108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811" y="5601448"/>
            <a:ext cx="2011441" cy="80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7C7C6F83-034D-CDEA-C4E1-0A9E7A2249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0619" y="5536089"/>
            <a:ext cx="1277973" cy="826550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7B0065EE-D5E8-14AA-3656-4726A36CB77C}"/>
              </a:ext>
            </a:extLst>
          </p:cNvPr>
          <p:cNvSpPr txBox="1"/>
          <p:nvPr/>
        </p:nvSpPr>
        <p:spPr>
          <a:xfrm>
            <a:off x="1588957" y="269823"/>
            <a:ext cx="6775554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Atestado </a:t>
            </a:r>
            <a:r>
              <a:rPr lang="pt-BR" sz="4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≠ Declaração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500439" y="3300413"/>
            <a:ext cx="1476296" cy="30777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  <a:hlinkClick r:id="rId6"/>
              </a:rPr>
              <a:t>Passo a passo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66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6982" y="886691"/>
            <a:ext cx="9047018" cy="5874327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3"/>
          <p:cNvSpPr/>
          <p:nvPr/>
        </p:nvSpPr>
        <p:spPr>
          <a:xfrm>
            <a:off x="827584" y="260648"/>
            <a:ext cx="2520280" cy="432048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Fluxograma Siass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169215" cy="72602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t-BR" dirty="0"/>
              <a:t/>
            </a:r>
            <a:br>
              <a:rPr lang="pt-BR" dirty="0"/>
            </a:br>
            <a:r>
              <a:rPr lang="pt-BR" dirty="0"/>
              <a:t>Orientações GERAIS</a:t>
            </a:r>
            <a:br>
              <a:rPr lang="pt-BR" dirty="0"/>
            </a:br>
            <a:r>
              <a:rPr lang="pt-BR" dirty="0"/>
              <a:t>                                                                </a:t>
            </a:r>
            <a:endParaRPr dirty="0"/>
          </a:p>
        </p:txBody>
      </p:sp>
      <p:sp>
        <p:nvSpPr>
          <p:cNvPr id="3" name="CaixaDeTexto 2"/>
          <p:cNvSpPr txBox="1"/>
          <p:nvPr/>
        </p:nvSpPr>
        <p:spPr>
          <a:xfrm>
            <a:off x="483078" y="1620980"/>
            <a:ext cx="839768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pt-BR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 da </a:t>
            </a:r>
            <a:r>
              <a:rPr lang="pt-BR" sz="16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Progep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pt-BR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</a:t>
            </a:r>
            <a:r>
              <a:rPr lang="pt-BR" sz="16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www.ifmg.edu.br/portal/progep/desenvolvimento-de-pessoas/siass</a:t>
            </a:r>
            <a:endParaRPr lang="pt-BR" sz="16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pt-BR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720</TotalTime>
  <Words>493</Words>
  <Application>Microsoft Office PowerPoint</Application>
  <PresentationFormat>Apresentação na tela (4:3)</PresentationFormat>
  <Paragraphs>36</Paragraphs>
  <Slides>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Atestados e Declarações de Comparecimento a Serviços de Saúde</vt:lpstr>
      <vt:lpstr>Apresentação do PowerPoint</vt:lpstr>
      <vt:lpstr>Apresentação do PowerPoint</vt:lpstr>
      <vt:lpstr>Apresentação do PowerPoint</vt:lpstr>
      <vt:lpstr> Orientações GERAIS                                            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Atestados e Declarações de Comparecimento a Serviços de Saúde</dc:title>
  <dc:creator>Gestão de Pessoas</dc:creator>
  <cp:lastModifiedBy>Carla Zinato Campos</cp:lastModifiedBy>
  <cp:revision>45</cp:revision>
  <dcterms:created xsi:type="dcterms:W3CDTF">2019-05-24T17:59:19Z</dcterms:created>
  <dcterms:modified xsi:type="dcterms:W3CDTF">2025-09-05T11:53:08Z</dcterms:modified>
</cp:coreProperties>
</file>