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1" d="100"/>
          <a:sy n="91" d="100"/>
        </p:scale>
        <p:origin x="-1296" y="-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819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E67057-F2F7-4012-8233-57ADE284096E}" type="datetimeFigureOut">
              <a:rPr lang="pt-BR" smtClean="0"/>
              <a:t>17/07/2018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A95446-F558-4CDC-A747-1618E30FDD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053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E67057-F2F7-4012-8233-57ADE284096E}" type="datetimeFigureOut">
              <a:rPr lang="pt-BR" smtClean="0"/>
              <a:t>17/07/2018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A95446-F558-4CDC-A747-1618E30FDD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552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E67057-F2F7-4012-8233-57ADE284096E}" type="datetimeFigureOut">
              <a:rPr lang="pt-BR" smtClean="0"/>
              <a:t>17/07/2018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A95446-F558-4CDC-A747-1618E30FDD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296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Clique para editar o estilo do subtítulo do Modelo Global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E67057-F2F7-4012-8233-57ADE284096E}" type="datetimeFigureOut">
              <a:rPr lang="pt-BR" smtClean="0"/>
              <a:t>17/07/2018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A95446-F558-4CDC-A747-1618E30FDD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774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E67057-F2F7-4012-8233-57ADE284096E}" type="datetimeFigureOut">
              <a:rPr lang="pt-BR" smtClean="0"/>
              <a:t>17/07/2018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A95446-F558-4CDC-A747-1618E30FDD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5048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E67057-F2F7-4012-8233-57ADE284096E}" type="datetimeFigureOut">
              <a:rPr lang="pt-BR" smtClean="0"/>
              <a:t>17/07/2018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A95446-F558-4CDC-A747-1618E30FDD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789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E67057-F2F7-4012-8233-57ADE284096E}" type="datetimeFigureOut">
              <a:rPr lang="pt-BR" smtClean="0"/>
              <a:t>17/07/2018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A95446-F558-4CDC-A747-1618E30FDD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5575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E67057-F2F7-4012-8233-57ADE284096E}" type="datetimeFigureOut">
              <a:rPr lang="pt-BR" smtClean="0"/>
              <a:t>17/07/2018</a:t>
            </a:fld>
            <a:endParaRPr lang="pt-BR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A95446-F558-4CDC-A747-1618E30FDD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2105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E67057-F2F7-4012-8233-57ADE284096E}" type="datetimeFigureOut">
              <a:rPr lang="pt-BR" smtClean="0"/>
              <a:t>17/07/2018</a:t>
            </a:fld>
            <a:endParaRPr lang="pt-BR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A95446-F558-4CDC-A747-1618E30FDD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647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E67057-F2F7-4012-8233-57ADE284096E}" type="datetimeFigureOut">
              <a:rPr lang="pt-BR" smtClean="0"/>
              <a:t>17/07/2018</a:t>
            </a:fld>
            <a:endParaRPr lang="pt-BR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A95446-F558-4CDC-A747-1618E30FDD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796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E67057-F2F7-4012-8233-57ADE284096E}" type="datetimeFigureOut">
              <a:rPr lang="pt-BR" smtClean="0"/>
              <a:t>17/07/2018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A95446-F558-4CDC-A747-1618E30FDD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5718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1883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2996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m para imagens do planeta terra">
            <a:extLst>
              <a:ext uri="{FF2B5EF4-FFF2-40B4-BE49-F238E27FC236}">
                <a16:creationId xmlns:a16="http://schemas.microsoft.com/office/drawing/2014/main" xmlns="" id="{D3D68F70-5E4A-45EF-948C-9F96F5A709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6" r="1058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17" y="1441700"/>
            <a:ext cx="7083566" cy="39746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037" y="414140"/>
            <a:ext cx="844959" cy="102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3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633" y="662537"/>
            <a:ext cx="5624728" cy="5624728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D6E1D2E0-F6A4-4CB8-893B-6D7416A4BC2C}"/>
              </a:ext>
            </a:extLst>
          </p:cNvPr>
          <p:cNvSpPr txBox="1">
            <a:spLocks/>
          </p:cNvSpPr>
          <p:nvPr/>
        </p:nvSpPr>
        <p:spPr>
          <a:xfrm>
            <a:off x="405493" y="864089"/>
            <a:ext cx="5314536" cy="654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Sistema </a:t>
            </a:r>
            <a:r>
              <a:rPr lang="pt-BR" b="1" dirty="0" smtClean="0">
                <a:solidFill>
                  <a:schemeClr val="accent4"/>
                </a:solidFill>
              </a:rPr>
              <a:t>Tech</a:t>
            </a:r>
            <a:endParaRPr lang="pt-BR" b="1" dirty="0">
              <a:solidFill>
                <a:schemeClr val="accent4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F996F6A2-92FE-4FF1-A94F-71EF3BC6D270}"/>
              </a:ext>
            </a:extLst>
          </p:cNvPr>
          <p:cNvSpPr txBox="1">
            <a:spLocks/>
          </p:cNvSpPr>
          <p:nvPr/>
        </p:nvSpPr>
        <p:spPr>
          <a:xfrm>
            <a:off x="405493" y="6469032"/>
            <a:ext cx="1874249" cy="24741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dirty="0" smtClean="0"/>
              <a:t>Planeta Inovação - </a:t>
            </a:r>
            <a:r>
              <a:rPr lang="pt-BR" sz="1400" b="1" dirty="0" smtClean="0"/>
              <a:t>IFMG</a:t>
            </a:r>
            <a:endParaRPr lang="pt-BR" sz="1400" b="1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xmlns="" id="{324DB225-D0C7-4E62-8294-0E88807985EB}"/>
              </a:ext>
            </a:extLst>
          </p:cNvPr>
          <p:cNvSpPr txBox="1">
            <a:spLocks/>
          </p:cNvSpPr>
          <p:nvPr/>
        </p:nvSpPr>
        <p:spPr>
          <a:xfrm>
            <a:off x="447676" y="2043849"/>
            <a:ext cx="5314543" cy="33759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Oficina: Sobre a Prototipação MVP (Produto Mínimo Viável)</a:t>
            </a:r>
          </a:p>
          <a:p>
            <a:r>
              <a:rPr lang="pt-BR" dirty="0" smtClean="0"/>
              <a:t>Mostra Tecnológica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850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633" y="662537"/>
            <a:ext cx="5624728" cy="5624728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D6E1D2E0-F6A4-4CB8-893B-6D7416A4BC2C}"/>
              </a:ext>
            </a:extLst>
          </p:cNvPr>
          <p:cNvSpPr txBox="1">
            <a:spLocks/>
          </p:cNvSpPr>
          <p:nvPr/>
        </p:nvSpPr>
        <p:spPr>
          <a:xfrm>
            <a:off x="447676" y="1841551"/>
            <a:ext cx="5314536" cy="654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Sistema </a:t>
            </a:r>
            <a:r>
              <a:rPr lang="pt-BR" b="1" dirty="0" smtClean="0">
                <a:solidFill>
                  <a:schemeClr val="accent4"/>
                </a:solidFill>
              </a:rPr>
              <a:t>Bots</a:t>
            </a:r>
            <a:endParaRPr lang="pt-BR" b="1" dirty="0">
              <a:solidFill>
                <a:schemeClr val="accent4"/>
              </a:solidFill>
            </a:endParaRP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xmlns="" id="{B6B25C54-40A7-44F9-9DA0-9527A76F7B57}"/>
              </a:ext>
            </a:extLst>
          </p:cNvPr>
          <p:cNvSpPr txBox="1">
            <a:spLocks/>
          </p:cNvSpPr>
          <p:nvPr/>
        </p:nvSpPr>
        <p:spPr>
          <a:xfrm>
            <a:off x="419100" y="2755268"/>
            <a:ext cx="6135757" cy="33759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500" dirty="0" err="1" smtClean="0"/>
              <a:t>Oficina</a:t>
            </a:r>
            <a:r>
              <a:rPr lang="en-US" sz="2500" dirty="0" smtClean="0"/>
              <a:t> de </a:t>
            </a:r>
            <a:r>
              <a:rPr lang="en-US" sz="2500" dirty="0" err="1" smtClean="0"/>
              <a:t>robotica</a:t>
            </a:r>
            <a:endParaRPr lang="en-US" sz="2500" dirty="0" smtClean="0"/>
          </a:p>
          <a:p>
            <a:pPr>
              <a:lnSpc>
                <a:spcPct val="100000"/>
              </a:lnSpc>
            </a:pPr>
            <a:r>
              <a:rPr lang="en-US" sz="2500" dirty="0" err="1" smtClean="0"/>
              <a:t>Competição</a:t>
            </a:r>
            <a:r>
              <a:rPr lang="en-US" sz="2500" dirty="0" smtClean="0"/>
              <a:t> de </a:t>
            </a:r>
            <a:r>
              <a:rPr lang="en-US" sz="2500" dirty="0" err="1" smtClean="0"/>
              <a:t>robotica</a:t>
            </a:r>
            <a:endParaRPr lang="en-US" sz="25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F996F6A2-92FE-4FF1-A94F-71EF3BC6D270}"/>
              </a:ext>
            </a:extLst>
          </p:cNvPr>
          <p:cNvSpPr txBox="1">
            <a:spLocks/>
          </p:cNvSpPr>
          <p:nvPr/>
        </p:nvSpPr>
        <p:spPr>
          <a:xfrm>
            <a:off x="405493" y="6469032"/>
            <a:ext cx="1874249" cy="24741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dirty="0" smtClean="0"/>
              <a:t>Planeta Inovação - </a:t>
            </a:r>
            <a:r>
              <a:rPr lang="pt-BR" sz="1400" b="1" dirty="0" smtClean="0"/>
              <a:t>IFMG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294337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633" y="662537"/>
            <a:ext cx="5624728" cy="5624728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D6E1D2E0-F6A4-4CB8-893B-6D7416A4BC2C}"/>
              </a:ext>
            </a:extLst>
          </p:cNvPr>
          <p:cNvSpPr txBox="1">
            <a:spLocks/>
          </p:cNvSpPr>
          <p:nvPr/>
        </p:nvSpPr>
        <p:spPr>
          <a:xfrm>
            <a:off x="447676" y="1346251"/>
            <a:ext cx="5314536" cy="654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Sistema </a:t>
            </a:r>
            <a:r>
              <a:rPr lang="pt-BR" b="1" dirty="0" smtClean="0">
                <a:solidFill>
                  <a:schemeClr val="accent4"/>
                </a:solidFill>
              </a:rPr>
              <a:t>Play</a:t>
            </a:r>
            <a:endParaRPr lang="pt-BR" b="1" dirty="0">
              <a:solidFill>
                <a:schemeClr val="accent4"/>
              </a:solidFill>
            </a:endParaRP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xmlns="" id="{324DB225-D0C7-4E62-8294-0E88807985EB}"/>
              </a:ext>
            </a:extLst>
          </p:cNvPr>
          <p:cNvSpPr txBox="1">
            <a:spLocks/>
          </p:cNvSpPr>
          <p:nvPr/>
        </p:nvSpPr>
        <p:spPr>
          <a:xfrm>
            <a:off x="447676" y="2145668"/>
            <a:ext cx="5820780" cy="33759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Mesa redonda</a:t>
            </a:r>
            <a:r>
              <a:rPr lang="pt-BR" dirty="0"/>
              <a:t>: </a:t>
            </a:r>
            <a:endParaRPr lang="pt-BR" dirty="0" smtClean="0"/>
          </a:p>
          <a:p>
            <a:r>
              <a:rPr lang="pt-BR" dirty="0" smtClean="0"/>
              <a:t>Marcelo </a:t>
            </a:r>
            <a:r>
              <a:rPr lang="pt-BR" dirty="0" err="1"/>
              <a:t>FreitasGAMinG</a:t>
            </a:r>
            <a:r>
              <a:rPr lang="pt-BR" dirty="0"/>
              <a:t> </a:t>
            </a:r>
            <a:r>
              <a:rPr lang="pt-BR" dirty="0" err="1" smtClean="0"/>
              <a:t>Pré</a:t>
            </a:r>
            <a:r>
              <a:rPr lang="pt-BR" dirty="0" smtClean="0"/>
              <a:t>-aceleradora de games: </a:t>
            </a:r>
            <a:r>
              <a:rPr lang="pt-BR" sz="2200" dirty="0" smtClean="0">
                <a:solidFill>
                  <a:schemeClr val="accent4"/>
                </a:solidFill>
              </a:rPr>
              <a:t>http://playbor.com.br</a:t>
            </a:r>
            <a:endParaRPr lang="pt-BR" sz="2200" dirty="0" smtClean="0"/>
          </a:p>
          <a:p>
            <a:r>
              <a:rPr lang="pt-BR" dirty="0" smtClean="0"/>
              <a:t>Oficina: Construindo um Jogo 2D</a:t>
            </a:r>
          </a:p>
          <a:p>
            <a:r>
              <a:rPr lang="pt-BR" dirty="0" smtClean="0"/>
              <a:t>Competição de games</a:t>
            </a:r>
          </a:p>
          <a:p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F996F6A2-92FE-4FF1-A94F-71EF3BC6D270}"/>
              </a:ext>
            </a:extLst>
          </p:cNvPr>
          <p:cNvSpPr txBox="1">
            <a:spLocks/>
          </p:cNvSpPr>
          <p:nvPr/>
        </p:nvSpPr>
        <p:spPr>
          <a:xfrm>
            <a:off x="405493" y="6469032"/>
            <a:ext cx="1874249" cy="24741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dirty="0" smtClean="0"/>
              <a:t>Planeta Inovação - </a:t>
            </a:r>
            <a:r>
              <a:rPr lang="pt-BR" sz="1400" b="1" dirty="0" smtClean="0"/>
              <a:t>IFMG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375518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042" y="419018"/>
            <a:ext cx="3122683" cy="175214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562" y="5485283"/>
            <a:ext cx="844959" cy="1027560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D6E1D2E0-F6A4-4CB8-893B-6D7416A4BC2C}"/>
              </a:ext>
            </a:extLst>
          </p:cNvPr>
          <p:cNvSpPr txBox="1">
            <a:spLocks/>
          </p:cNvSpPr>
          <p:nvPr/>
        </p:nvSpPr>
        <p:spPr>
          <a:xfrm>
            <a:off x="2827283" y="2385848"/>
            <a:ext cx="6917892" cy="3011494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pt-BR" sz="2800" dirty="0" smtClean="0"/>
              <a:t> </a:t>
            </a:r>
            <a:r>
              <a:rPr lang="pt-BR" sz="2800" b="1" dirty="0" smtClean="0">
                <a:solidFill>
                  <a:schemeClr val="accent4"/>
                </a:solidFill>
              </a:rPr>
              <a:t>Sistemas diversos com tanta criatividade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i="1" dirty="0" smtClean="0"/>
              <a:t>Um planeta de oportunidades </a:t>
            </a:r>
            <a:br>
              <a:rPr lang="pt-BR" sz="2800" i="1" dirty="0" smtClean="0"/>
            </a:br>
            <a:r>
              <a:rPr lang="pt-BR" sz="2800" i="1" dirty="0" smtClean="0"/>
              <a:t>esperando por você.</a:t>
            </a:r>
            <a:br>
              <a:rPr lang="pt-BR" sz="2800" i="1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b="1" dirty="0" smtClean="0"/>
              <a:t>Inscrições até</a:t>
            </a:r>
          </a:p>
          <a:p>
            <a:pPr algn="ctr">
              <a:lnSpc>
                <a:spcPct val="100000"/>
              </a:lnSpc>
            </a:pPr>
            <a:r>
              <a:rPr lang="pt-BR" b="1" dirty="0" smtClean="0">
                <a:solidFill>
                  <a:schemeClr val="accent4"/>
                </a:solidFill>
              </a:rPr>
              <a:t>10 de Agosto</a:t>
            </a:r>
          </a:p>
          <a:p>
            <a:pPr algn="ctr">
              <a:lnSpc>
                <a:spcPct val="100000"/>
              </a:lnSpc>
            </a:pPr>
            <a:endParaRPr lang="pt-BR" b="1" dirty="0" smtClean="0">
              <a:solidFill>
                <a:schemeClr val="accent4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pt-BR" sz="2800" b="1" dirty="0">
                <a:solidFill>
                  <a:schemeClr val="accent4"/>
                </a:solidFill>
              </a:rPr>
              <a:t>planetainovacao.site.com.br</a:t>
            </a:r>
          </a:p>
          <a:p>
            <a:pPr algn="ctr">
              <a:lnSpc>
                <a:spcPct val="120000"/>
              </a:lnSpc>
            </a:pPr>
            <a:r>
              <a:rPr lang="pt-BR" sz="2900" b="1" dirty="0" smtClean="0">
                <a:solidFill>
                  <a:schemeClr val="accent4"/>
                </a:solidFill>
              </a:rPr>
              <a:t>www.ifmg.edu.br\sic</a:t>
            </a: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562" y="5397342"/>
            <a:ext cx="1369134" cy="108115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573" y="5613581"/>
            <a:ext cx="1563233" cy="46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2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510" y="0"/>
            <a:ext cx="5564490" cy="5781675"/>
          </a:xfrm>
          <a:prstGeom prst="rect">
            <a:avLst/>
          </a:prstGeom>
        </p:spPr>
      </p:pic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xmlns="" id="{7AF03739-E9B5-4E1E-BE36-E91DC50179FB}"/>
              </a:ext>
            </a:extLst>
          </p:cNvPr>
          <p:cNvSpPr txBox="1">
            <a:spLocks/>
          </p:cNvSpPr>
          <p:nvPr/>
        </p:nvSpPr>
        <p:spPr>
          <a:xfrm>
            <a:off x="356613" y="3191531"/>
            <a:ext cx="5586988" cy="325689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200" dirty="0" smtClean="0"/>
              <a:t>Planeta Inovação tem como objetivo o fomento ao inovação e a difusão do conhecimento além das fronteiras acadêmicas, levando para o cotidiano dos mineiros e dos setores de produção a aplicação da pesquisa desenvolvida nos laboratórios do IFMG.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3600" dirty="0" smtClean="0">
                <a:solidFill>
                  <a:srgbClr val="FFC000"/>
                </a:solidFill>
              </a:rPr>
              <a:t>20 a 24 de agosto</a:t>
            </a:r>
          </a:p>
          <a:p>
            <a:pPr marL="0" indent="0" algn="ctr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pt-BR" sz="3600" dirty="0" smtClean="0"/>
              <a:t>Sabará-MG</a:t>
            </a:r>
            <a:endParaRPr lang="pt-BR" sz="3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17" y="447675"/>
            <a:ext cx="3949196" cy="22159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C34AF185-9910-4A87-BC90-E7E58185D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0141" y="0"/>
            <a:ext cx="5441859" cy="5654938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ln w="146050">
            <a:noFill/>
          </a:ln>
          <a:effectLst>
            <a:glow>
              <a:schemeClr val="accent1">
                <a:alpha val="74000"/>
              </a:schemeClr>
            </a:glow>
            <a:outerShdw dist="50800" dir="5400000" algn="ctr" rotWithShape="0">
              <a:srgbClr val="000000">
                <a:alpha val="43137"/>
              </a:srgbClr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100" y="3187500"/>
            <a:ext cx="3508025" cy="350631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700" y="330445"/>
            <a:ext cx="2631725" cy="263044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132" y="3291335"/>
            <a:ext cx="5000083" cy="3337672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990" y="197356"/>
            <a:ext cx="4255962" cy="2659387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F996F6A2-92FE-4FF1-A94F-71EF3BC6D270}"/>
              </a:ext>
            </a:extLst>
          </p:cNvPr>
          <p:cNvSpPr txBox="1">
            <a:spLocks/>
          </p:cNvSpPr>
          <p:nvPr/>
        </p:nvSpPr>
        <p:spPr>
          <a:xfrm>
            <a:off x="405493" y="6469032"/>
            <a:ext cx="1874249" cy="24741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dirty="0" smtClean="0"/>
              <a:t>Planeta Inovação - </a:t>
            </a:r>
            <a:r>
              <a:rPr lang="pt-BR" sz="1400" b="1" dirty="0" smtClean="0"/>
              <a:t>IFMG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4373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96F6A2-92FE-4FF1-A94F-71EF3BC6D270}"/>
              </a:ext>
            </a:extLst>
          </p:cNvPr>
          <p:cNvSpPr txBox="1">
            <a:spLocks/>
          </p:cNvSpPr>
          <p:nvPr/>
        </p:nvSpPr>
        <p:spPr>
          <a:xfrm>
            <a:off x="383176" y="662537"/>
            <a:ext cx="5712824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Um planeta com </a:t>
            </a:r>
            <a:r>
              <a:rPr lang="pt-BR" b="1" dirty="0" smtClean="0"/>
              <a:t>diferentes ecossistemas</a:t>
            </a:r>
            <a:endParaRPr lang="pt-BR" b="1" dirty="0"/>
          </a:p>
        </p:txBody>
      </p:sp>
      <p:sp>
        <p:nvSpPr>
          <p:cNvPr id="3" name="Content Placeholder 3082">
            <a:extLst>
              <a:ext uri="{FF2B5EF4-FFF2-40B4-BE49-F238E27FC236}">
                <a16:creationId xmlns:a16="http://schemas.microsoft.com/office/drawing/2014/main" xmlns="" id="{62B29C8F-E01F-4EF2-8F9A-ACD1E82BEDFB}"/>
              </a:ext>
            </a:extLst>
          </p:cNvPr>
          <p:cNvSpPr txBox="1">
            <a:spLocks/>
          </p:cNvSpPr>
          <p:nvPr/>
        </p:nvSpPr>
        <p:spPr>
          <a:xfrm>
            <a:off x="405493" y="2403466"/>
            <a:ext cx="4999218" cy="3650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/>
              <a:t>EcoSistema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accent4"/>
                </a:solidFill>
              </a:rPr>
              <a:t>Startups</a:t>
            </a:r>
          </a:p>
          <a:p>
            <a:r>
              <a:rPr lang="en-US" sz="2400" dirty="0" err="1" smtClean="0"/>
              <a:t>EcoSistema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chemeClr val="accent4"/>
                </a:solidFill>
              </a:rPr>
              <a:t>Internacionalização</a:t>
            </a:r>
            <a:endParaRPr lang="en-US" sz="2400" b="1" dirty="0" smtClean="0">
              <a:solidFill>
                <a:schemeClr val="accent4"/>
              </a:solidFill>
            </a:endParaRPr>
          </a:p>
          <a:p>
            <a:r>
              <a:rPr lang="en-US" sz="2400" dirty="0" err="1" smtClean="0"/>
              <a:t>EcoSistema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chemeClr val="accent4"/>
                </a:solidFill>
              </a:rPr>
              <a:t>Empreendedorismo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EcoSistema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chemeClr val="accent4"/>
                </a:solidFill>
              </a:rPr>
              <a:t>Ciência</a:t>
            </a:r>
            <a:r>
              <a:rPr lang="en-US" sz="2400" b="1" dirty="0" smtClean="0">
                <a:solidFill>
                  <a:schemeClr val="accent4"/>
                </a:solidFill>
              </a:rPr>
              <a:t> e </a:t>
            </a:r>
            <a:r>
              <a:rPr lang="en-US" sz="2400" b="1" dirty="0" err="1" smtClean="0">
                <a:solidFill>
                  <a:schemeClr val="accent4"/>
                </a:solidFill>
              </a:rPr>
              <a:t>Tecnologia</a:t>
            </a:r>
            <a:endParaRPr lang="en-US" sz="2400" b="1" dirty="0" smtClean="0">
              <a:solidFill>
                <a:schemeClr val="accent4"/>
              </a:solidFill>
            </a:endParaRPr>
          </a:p>
          <a:p>
            <a:r>
              <a:rPr lang="en-US" sz="2400" dirty="0" err="1" smtClean="0"/>
              <a:t>EcoSistema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chemeClr val="accent4"/>
                </a:solidFill>
              </a:rPr>
              <a:t>Literário</a:t>
            </a:r>
            <a:endParaRPr lang="en-US" sz="2400" b="1" dirty="0" smtClean="0">
              <a:solidFill>
                <a:schemeClr val="accent4"/>
              </a:solidFill>
            </a:endParaRPr>
          </a:p>
          <a:p>
            <a:r>
              <a:rPr lang="en-US" sz="2400" dirty="0" err="1" smtClean="0"/>
              <a:t>EcoSistema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accent4"/>
                </a:solidFill>
              </a:rPr>
              <a:t>Tech</a:t>
            </a:r>
          </a:p>
          <a:p>
            <a:r>
              <a:rPr lang="en-US" sz="2400" dirty="0" err="1" smtClean="0"/>
              <a:t>EcoSistema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accent4"/>
                </a:solidFill>
              </a:rPr>
              <a:t>Bots</a:t>
            </a:r>
          </a:p>
          <a:p>
            <a:r>
              <a:rPr lang="en-US" sz="2400" dirty="0" err="1" smtClean="0"/>
              <a:t>EcoSistema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accent4"/>
                </a:solidFill>
              </a:rPr>
              <a:t>Plays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633" y="662537"/>
            <a:ext cx="5624728" cy="5624728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F996F6A2-92FE-4FF1-A94F-71EF3BC6D270}"/>
              </a:ext>
            </a:extLst>
          </p:cNvPr>
          <p:cNvSpPr txBox="1">
            <a:spLocks/>
          </p:cNvSpPr>
          <p:nvPr/>
        </p:nvSpPr>
        <p:spPr>
          <a:xfrm>
            <a:off x="405493" y="6469032"/>
            <a:ext cx="1874249" cy="24741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dirty="0" smtClean="0"/>
              <a:t>Planeta Inovação - </a:t>
            </a:r>
            <a:r>
              <a:rPr lang="pt-BR" sz="1400" b="1" dirty="0" smtClean="0"/>
              <a:t>IFMG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144692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633" y="662537"/>
            <a:ext cx="5624728" cy="5624728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10616F98-7F80-48A5-9F33-50BD2EBFEE30}"/>
              </a:ext>
            </a:extLst>
          </p:cNvPr>
          <p:cNvSpPr txBox="1">
            <a:spLocks/>
          </p:cNvSpPr>
          <p:nvPr/>
        </p:nvSpPr>
        <p:spPr>
          <a:xfrm>
            <a:off x="514022" y="948482"/>
            <a:ext cx="5314536" cy="111154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pt-BR" dirty="0" smtClean="0"/>
              <a:t>Sistema </a:t>
            </a:r>
          </a:p>
          <a:p>
            <a:pPr>
              <a:lnSpc>
                <a:spcPct val="110000"/>
              </a:lnSpc>
            </a:pPr>
            <a:r>
              <a:rPr lang="pt-BR" b="1" dirty="0" smtClean="0">
                <a:solidFill>
                  <a:schemeClr val="accent4"/>
                </a:solidFill>
              </a:rPr>
              <a:t>Startups</a:t>
            </a:r>
            <a:endParaRPr lang="pt-BR" b="1" dirty="0">
              <a:solidFill>
                <a:schemeClr val="accent4"/>
              </a:solidFill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xmlns="" id="{F6C61452-2A2A-4D8D-8900-2649661336C2}"/>
              </a:ext>
            </a:extLst>
          </p:cNvPr>
          <p:cNvSpPr txBox="1">
            <a:spLocks/>
          </p:cNvSpPr>
          <p:nvPr/>
        </p:nvSpPr>
        <p:spPr>
          <a:xfrm>
            <a:off x="566573" y="2453995"/>
            <a:ext cx="5209433" cy="1864357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 smtClean="0"/>
              <a:t>Amostra das </a:t>
            </a:r>
            <a:r>
              <a:rPr lang="pt-BR" sz="2400" i="1" dirty="0" smtClean="0"/>
              <a:t>startups</a:t>
            </a:r>
            <a:r>
              <a:rPr lang="pt-BR" sz="2400" dirty="0" smtClean="0"/>
              <a:t> Mineiras</a:t>
            </a:r>
          </a:p>
          <a:p>
            <a:r>
              <a:rPr lang="pt-BR" sz="2400" dirty="0" smtClean="0"/>
              <a:t>Oficina: “Monte sua </a:t>
            </a:r>
            <a:r>
              <a:rPr lang="pt-BR" sz="2400" i="1" dirty="0" smtClean="0"/>
              <a:t>startup”</a:t>
            </a:r>
            <a:endParaRPr lang="pt-BR" sz="2400" i="1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F996F6A2-92FE-4FF1-A94F-71EF3BC6D270}"/>
              </a:ext>
            </a:extLst>
          </p:cNvPr>
          <p:cNvSpPr txBox="1">
            <a:spLocks/>
          </p:cNvSpPr>
          <p:nvPr/>
        </p:nvSpPr>
        <p:spPr>
          <a:xfrm>
            <a:off x="405493" y="6469032"/>
            <a:ext cx="1874249" cy="24741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dirty="0" smtClean="0"/>
              <a:t>Planeta Inovação - </a:t>
            </a:r>
            <a:r>
              <a:rPr lang="pt-BR" sz="1400" b="1" dirty="0" smtClean="0"/>
              <a:t>IFMG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153419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633" y="662537"/>
            <a:ext cx="5624728" cy="5624728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B59EC8F4-9076-448C-9266-2EC39D22AD63}"/>
              </a:ext>
            </a:extLst>
          </p:cNvPr>
          <p:cNvSpPr txBox="1">
            <a:spLocks/>
          </p:cNvSpPr>
          <p:nvPr/>
        </p:nvSpPr>
        <p:spPr>
          <a:xfrm>
            <a:off x="403646" y="763248"/>
            <a:ext cx="560921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Sistema </a:t>
            </a:r>
            <a:r>
              <a:rPr lang="en-US" b="1" dirty="0" err="1" smtClean="0">
                <a:solidFill>
                  <a:schemeClr val="accent4"/>
                </a:solidFill>
              </a:rPr>
              <a:t>Internacionalização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xmlns="" id="{A2B847AA-CF07-4697-9E07-98F115DE1F55}"/>
              </a:ext>
            </a:extLst>
          </p:cNvPr>
          <p:cNvSpPr txBox="1">
            <a:spLocks/>
          </p:cNvSpPr>
          <p:nvPr/>
        </p:nvSpPr>
        <p:spPr>
          <a:xfrm>
            <a:off x="446210" y="1955460"/>
            <a:ext cx="5774864" cy="4272642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400" dirty="0" smtClean="0"/>
          </a:p>
          <a:p>
            <a:r>
              <a:rPr lang="pt-BR" sz="2400" dirty="0" smtClean="0"/>
              <a:t>Seminário de Internacionalização</a:t>
            </a:r>
          </a:p>
          <a:p>
            <a:r>
              <a:rPr lang="pt-BR" sz="2400" dirty="0" smtClean="0"/>
              <a:t>Palestra Internacional:</a:t>
            </a:r>
          </a:p>
          <a:p>
            <a:pPr lvl="1"/>
            <a:r>
              <a:rPr lang="pt-BR" sz="1800" dirty="0" smtClean="0"/>
              <a:t>Experiências e depoimentos de alunos em mobilidade</a:t>
            </a:r>
          </a:p>
          <a:p>
            <a:pPr lvl="1"/>
            <a:r>
              <a:rPr lang="pt-BR" sz="1800" dirty="0" smtClean="0"/>
              <a:t>Apresentação dos resultados das pesquisa desenvolvida no exterior</a:t>
            </a:r>
          </a:p>
          <a:p>
            <a:r>
              <a:rPr lang="pt-BR" sz="2400" dirty="0" smtClean="0"/>
              <a:t>Mesa redonda com:</a:t>
            </a:r>
          </a:p>
          <a:p>
            <a:pPr lvl="1"/>
            <a:r>
              <a:rPr lang="pt-BR" sz="1400" dirty="0" smtClean="0"/>
              <a:t>Victor Sterzik - Consul da Alemanha em Minas Gerais </a:t>
            </a:r>
          </a:p>
          <a:p>
            <a:pPr lvl="1"/>
            <a:r>
              <a:rPr lang="pt-BR" sz="1400" dirty="0" smtClean="0"/>
              <a:t> Tatiana Delgado - Internacional Canadá SP</a:t>
            </a:r>
          </a:p>
          <a:p>
            <a:pPr lvl="1"/>
            <a:r>
              <a:rPr lang="pt-BR" sz="1400" dirty="0"/>
              <a:t>Flávia Luciane </a:t>
            </a:r>
            <a:r>
              <a:rPr lang="pt-BR" sz="1400" dirty="0" err="1"/>
              <a:t>Consoni</a:t>
            </a:r>
            <a:r>
              <a:rPr lang="pt-BR" sz="1400" dirty="0"/>
              <a:t> de Mello - Unicamp – Tecnologias de Mobilidade Elétrica</a:t>
            </a:r>
            <a:endParaRPr lang="pt-BR" sz="1400" dirty="0" smtClean="0"/>
          </a:p>
          <a:p>
            <a:pPr lvl="1"/>
            <a:endParaRPr lang="pt-BR" sz="1400" dirty="0" smtClean="0"/>
          </a:p>
          <a:p>
            <a:endParaRPr lang="pt-BR" sz="2400" dirty="0" smtClean="0"/>
          </a:p>
          <a:p>
            <a:endParaRPr lang="pt-BR" sz="240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F996F6A2-92FE-4FF1-A94F-71EF3BC6D270}"/>
              </a:ext>
            </a:extLst>
          </p:cNvPr>
          <p:cNvSpPr txBox="1">
            <a:spLocks/>
          </p:cNvSpPr>
          <p:nvPr/>
        </p:nvSpPr>
        <p:spPr>
          <a:xfrm>
            <a:off x="405493" y="6469032"/>
            <a:ext cx="1874249" cy="24741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dirty="0" smtClean="0"/>
              <a:t>Planeta Inovação - </a:t>
            </a:r>
            <a:r>
              <a:rPr lang="pt-BR" sz="1400" b="1" dirty="0" smtClean="0"/>
              <a:t>IFMG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154645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633" y="662537"/>
            <a:ext cx="5624728" cy="5624728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D6E1D2E0-F6A4-4CB8-893B-6D7416A4BC2C}"/>
              </a:ext>
            </a:extLst>
          </p:cNvPr>
          <p:cNvSpPr txBox="1">
            <a:spLocks/>
          </p:cNvSpPr>
          <p:nvPr/>
        </p:nvSpPr>
        <p:spPr>
          <a:xfrm>
            <a:off x="405493" y="1203288"/>
            <a:ext cx="53145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Sistema </a:t>
            </a:r>
            <a:r>
              <a:rPr lang="pt-BR" b="1" dirty="0" smtClean="0">
                <a:solidFill>
                  <a:schemeClr val="accent4"/>
                </a:solidFill>
              </a:rPr>
              <a:t>Empreendedorismo</a:t>
            </a:r>
            <a:endParaRPr lang="pt-BR" b="1" dirty="0">
              <a:solidFill>
                <a:schemeClr val="accent4"/>
              </a:solidFill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xmlns="" id="{324DB225-D0C7-4E62-8294-0E88807985EB}"/>
              </a:ext>
            </a:extLst>
          </p:cNvPr>
          <p:cNvSpPr txBox="1">
            <a:spLocks/>
          </p:cNvSpPr>
          <p:nvPr/>
        </p:nvSpPr>
        <p:spPr>
          <a:xfrm>
            <a:off x="447675" y="2911345"/>
            <a:ext cx="5314543" cy="33759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/>
              <a:t>Bootcamp</a:t>
            </a:r>
          </a:p>
          <a:p>
            <a:r>
              <a:rPr lang="pt-BR" sz="2000" dirty="0" smtClean="0"/>
              <a:t>Oficina On board</a:t>
            </a:r>
          </a:p>
          <a:p>
            <a:r>
              <a:rPr lang="pt-BR" sz="2000" dirty="0" smtClean="0"/>
              <a:t>Oficina Canvas Pessoal</a:t>
            </a:r>
          </a:p>
          <a:p>
            <a:r>
              <a:rPr lang="pt-BR" sz="2000" dirty="0" smtClean="0"/>
              <a:t>Oficina: Como ser empreendedor de Sucesso</a:t>
            </a:r>
          </a:p>
          <a:p>
            <a:endParaRPr lang="pt-BR" sz="200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F996F6A2-92FE-4FF1-A94F-71EF3BC6D270}"/>
              </a:ext>
            </a:extLst>
          </p:cNvPr>
          <p:cNvSpPr txBox="1">
            <a:spLocks/>
          </p:cNvSpPr>
          <p:nvPr/>
        </p:nvSpPr>
        <p:spPr>
          <a:xfrm>
            <a:off x="405493" y="6469032"/>
            <a:ext cx="1874249" cy="24741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dirty="0" smtClean="0"/>
              <a:t>Planeta Inovação - </a:t>
            </a:r>
            <a:r>
              <a:rPr lang="pt-BR" sz="1400" b="1" dirty="0" smtClean="0"/>
              <a:t>IFMG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327576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633" y="662537"/>
            <a:ext cx="5624728" cy="5624728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36D694CA-2642-402C-8CB4-B0F20C8F193E}"/>
              </a:ext>
            </a:extLst>
          </p:cNvPr>
          <p:cNvSpPr txBox="1">
            <a:spLocks/>
          </p:cNvSpPr>
          <p:nvPr/>
        </p:nvSpPr>
        <p:spPr>
          <a:xfrm>
            <a:off x="445030" y="495300"/>
            <a:ext cx="6228911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/>
              <a:t>Sistema </a:t>
            </a:r>
            <a:br>
              <a:rPr lang="pt-BR" sz="4000" dirty="0" smtClean="0"/>
            </a:br>
            <a:r>
              <a:rPr lang="pt-BR" sz="4000" b="1" dirty="0" smtClean="0">
                <a:solidFill>
                  <a:schemeClr val="accent4"/>
                </a:solidFill>
              </a:rPr>
              <a:t>Ciência e Tecnologia</a:t>
            </a:r>
            <a:endParaRPr lang="pt-BR" sz="4000" b="1" dirty="0">
              <a:solidFill>
                <a:schemeClr val="accent4"/>
              </a:solidFill>
            </a:endParaRP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xmlns="" id="{B6B25C54-40A7-44F9-9DA0-9527A76F7B57}"/>
              </a:ext>
            </a:extLst>
          </p:cNvPr>
          <p:cNvSpPr txBox="1">
            <a:spLocks/>
          </p:cNvSpPr>
          <p:nvPr/>
        </p:nvSpPr>
        <p:spPr>
          <a:xfrm>
            <a:off x="304800" y="2279018"/>
            <a:ext cx="6135757" cy="33759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500" dirty="0" smtClean="0"/>
              <a:t>SIMPOG – </a:t>
            </a:r>
            <a:r>
              <a:rPr lang="en-US" sz="2500" dirty="0" err="1" smtClean="0"/>
              <a:t>Simpósio</a:t>
            </a:r>
            <a:r>
              <a:rPr lang="en-US" sz="2500" dirty="0" smtClean="0"/>
              <a:t> de </a:t>
            </a:r>
            <a:r>
              <a:rPr lang="en-US" sz="2500" dirty="0" err="1" smtClean="0"/>
              <a:t>Pós-Graduação</a:t>
            </a:r>
            <a:endParaRPr lang="en-US" sz="2500" dirty="0" smtClean="0"/>
          </a:p>
          <a:p>
            <a:pPr>
              <a:lnSpc>
                <a:spcPct val="100000"/>
              </a:lnSpc>
            </a:pPr>
            <a:r>
              <a:rPr lang="en-US" sz="2500" dirty="0" smtClean="0"/>
              <a:t>SIC – </a:t>
            </a:r>
            <a:r>
              <a:rPr lang="en-US" sz="2500" dirty="0" err="1" smtClean="0"/>
              <a:t>Seminário</a:t>
            </a:r>
            <a:r>
              <a:rPr lang="en-US" sz="2500" dirty="0" smtClean="0"/>
              <a:t> de </a:t>
            </a:r>
            <a:r>
              <a:rPr lang="en-US" sz="2500" dirty="0" err="1" smtClean="0"/>
              <a:t>Iniciação</a:t>
            </a:r>
            <a:r>
              <a:rPr lang="en-US" sz="2500" dirty="0" smtClean="0"/>
              <a:t> </a:t>
            </a:r>
            <a:r>
              <a:rPr lang="en-US" sz="2500" dirty="0" err="1" smtClean="0"/>
              <a:t>Cientifica</a:t>
            </a:r>
            <a:endParaRPr lang="en-US" sz="2500" dirty="0" smtClean="0"/>
          </a:p>
          <a:p>
            <a:pPr>
              <a:lnSpc>
                <a:spcPct val="100000"/>
              </a:lnSpc>
            </a:pPr>
            <a:r>
              <a:rPr lang="en-US" sz="2500" dirty="0" err="1" smtClean="0"/>
              <a:t>Apresentação</a:t>
            </a:r>
            <a:r>
              <a:rPr lang="en-US" sz="2500" dirty="0" smtClean="0"/>
              <a:t> de poster e oral dos </a:t>
            </a:r>
            <a:r>
              <a:rPr lang="en-US" sz="2500" dirty="0" err="1" smtClean="0"/>
              <a:t>resultados</a:t>
            </a:r>
            <a:r>
              <a:rPr lang="en-US" sz="2500" dirty="0" smtClean="0"/>
              <a:t> das </a:t>
            </a:r>
            <a:r>
              <a:rPr lang="en-US" sz="2500" dirty="0" err="1" smtClean="0"/>
              <a:t>pesquisas</a:t>
            </a:r>
            <a:r>
              <a:rPr lang="en-US" sz="2500" dirty="0" smtClean="0"/>
              <a:t> no IFMG</a:t>
            </a:r>
          </a:p>
          <a:p>
            <a:pPr>
              <a:lnSpc>
                <a:spcPct val="100000"/>
              </a:lnSpc>
            </a:pPr>
            <a:r>
              <a:rPr lang="en-US" sz="2500" dirty="0" smtClean="0"/>
              <a:t>Palestra de </a:t>
            </a:r>
            <a:r>
              <a:rPr lang="en-US" sz="2500" dirty="0" err="1" smtClean="0"/>
              <a:t>Abertura</a:t>
            </a:r>
            <a:r>
              <a:rPr lang="en-US" sz="2500" dirty="0" smtClean="0"/>
              <a:t>: O </a:t>
            </a:r>
            <a:r>
              <a:rPr lang="en-US" sz="2500" dirty="0" err="1" smtClean="0"/>
              <a:t>impacto</a:t>
            </a:r>
            <a:r>
              <a:rPr lang="en-US" sz="2500" dirty="0" smtClean="0"/>
              <a:t> da </a:t>
            </a:r>
            <a:r>
              <a:rPr lang="en-US" sz="2500" dirty="0" err="1" smtClean="0"/>
              <a:t>Pesquisa</a:t>
            </a:r>
            <a:r>
              <a:rPr lang="en-US" sz="2500" dirty="0" smtClean="0"/>
              <a:t> </a:t>
            </a:r>
            <a:r>
              <a:rPr lang="en-US" sz="2500" dirty="0" err="1" smtClean="0"/>
              <a:t>em</a:t>
            </a:r>
            <a:r>
              <a:rPr lang="en-US" sz="2500" dirty="0" smtClean="0"/>
              <a:t> </a:t>
            </a:r>
            <a:r>
              <a:rPr lang="en-US" sz="2500" dirty="0" err="1" smtClean="0"/>
              <a:t>uma</a:t>
            </a:r>
            <a:r>
              <a:rPr lang="en-US" sz="2500" dirty="0" smtClean="0"/>
              <a:t> </a:t>
            </a:r>
            <a:r>
              <a:rPr lang="en-US" sz="2500" dirty="0" err="1" smtClean="0"/>
              <a:t>Instituição</a:t>
            </a:r>
            <a:r>
              <a:rPr lang="en-US" sz="2500" dirty="0" smtClean="0"/>
              <a:t> de </a:t>
            </a:r>
            <a:r>
              <a:rPr lang="en-US" sz="2500" dirty="0" err="1" smtClean="0"/>
              <a:t>Ensino</a:t>
            </a:r>
            <a:endParaRPr lang="en-US" sz="25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F996F6A2-92FE-4FF1-A94F-71EF3BC6D270}"/>
              </a:ext>
            </a:extLst>
          </p:cNvPr>
          <p:cNvSpPr txBox="1">
            <a:spLocks/>
          </p:cNvSpPr>
          <p:nvPr/>
        </p:nvSpPr>
        <p:spPr>
          <a:xfrm>
            <a:off x="405493" y="6469032"/>
            <a:ext cx="1874249" cy="24741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dirty="0" smtClean="0"/>
              <a:t>Planeta Inovação - </a:t>
            </a:r>
            <a:r>
              <a:rPr lang="pt-BR" sz="1400" b="1" dirty="0" smtClean="0"/>
              <a:t>IFMG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195444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633" y="662537"/>
            <a:ext cx="5624728" cy="5624728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36D694CA-2642-402C-8CB4-B0F20C8F193E}"/>
              </a:ext>
            </a:extLst>
          </p:cNvPr>
          <p:cNvSpPr txBox="1">
            <a:spLocks/>
          </p:cNvSpPr>
          <p:nvPr/>
        </p:nvSpPr>
        <p:spPr>
          <a:xfrm>
            <a:off x="445030" y="495300"/>
            <a:ext cx="6228911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/>
              <a:t>Sistema </a:t>
            </a:r>
            <a:br>
              <a:rPr lang="pt-BR" sz="4000" dirty="0" smtClean="0"/>
            </a:br>
            <a:r>
              <a:rPr lang="pt-BR" sz="4000" b="1" dirty="0" smtClean="0">
                <a:solidFill>
                  <a:schemeClr val="accent4"/>
                </a:solidFill>
              </a:rPr>
              <a:t>Ciência e Tecnologia</a:t>
            </a:r>
            <a:endParaRPr lang="pt-BR" sz="4000" b="1" dirty="0">
              <a:solidFill>
                <a:schemeClr val="accent4"/>
              </a:solidFill>
            </a:endParaRP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xmlns="" id="{B6B25C54-40A7-44F9-9DA0-9527A76F7B57}"/>
              </a:ext>
            </a:extLst>
          </p:cNvPr>
          <p:cNvSpPr txBox="1">
            <a:spLocks/>
          </p:cNvSpPr>
          <p:nvPr/>
        </p:nvSpPr>
        <p:spPr>
          <a:xfrm>
            <a:off x="405493" y="1697210"/>
            <a:ext cx="6023323" cy="4770185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 smtClean="0"/>
              <a:t>PROGRAMAÇÃO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 smtClean="0"/>
              <a:t>Mesa Redonda: </a:t>
            </a:r>
            <a:r>
              <a:rPr lang="pt-BR" sz="1800" b="1" dirty="0" smtClean="0"/>
              <a:t>Política Científica e Tecnológica – </a:t>
            </a:r>
            <a:br>
              <a:rPr lang="pt-BR" sz="1800" b="1" dirty="0" smtClean="0"/>
            </a:br>
            <a:r>
              <a:rPr lang="pt-BR" sz="1800" b="1" dirty="0" smtClean="0"/>
              <a:t>Perspectivas Futuras no IFMG e no País</a:t>
            </a:r>
          </a:p>
          <a:p>
            <a:pPr>
              <a:lnSpc>
                <a:spcPct val="60000"/>
              </a:lnSpc>
            </a:pPr>
            <a:r>
              <a:rPr lang="pt-BR" sz="1800" dirty="0" smtClean="0"/>
              <a:t>Prof. Rodrigo Fernando Bianchi – UFOP: Passado e realidade da Ciência.</a:t>
            </a:r>
          </a:p>
          <a:p>
            <a:pPr>
              <a:lnSpc>
                <a:spcPct val="60000"/>
              </a:lnSpc>
            </a:pPr>
            <a:r>
              <a:rPr lang="pt-BR" sz="1800" dirty="0" smtClean="0"/>
              <a:t>Prof. André Furtado – Unicamp: As possibilidades de caminho da Ciência</a:t>
            </a:r>
          </a:p>
          <a:p>
            <a:pPr>
              <a:lnSpc>
                <a:spcPct val="60000"/>
              </a:lnSpc>
            </a:pPr>
            <a:r>
              <a:rPr lang="pt-BR" sz="1800" dirty="0" smtClean="0"/>
              <a:t>Profa. Vivienne Falcão  - IFMG: Construindo a Política Cientifica e Tecnológica do IFMG</a:t>
            </a:r>
            <a:br>
              <a:rPr lang="pt-BR" sz="1800" dirty="0" smtClean="0"/>
            </a:br>
            <a:endParaRPr lang="en-US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 smtClean="0"/>
              <a:t>Mesa Redonda: </a:t>
            </a:r>
            <a:r>
              <a:rPr lang="pt-BR" sz="1800" b="1" dirty="0" smtClean="0"/>
              <a:t>Pesquisa Científica na </a:t>
            </a:r>
            <a:br>
              <a:rPr lang="pt-BR" sz="1800" b="1" dirty="0" smtClean="0"/>
            </a:br>
            <a:r>
              <a:rPr lang="pt-BR" sz="1800" b="1" dirty="0" smtClean="0"/>
              <a:t>Pós-Graduação – Traçando Metas</a:t>
            </a:r>
            <a:endParaRPr lang="en-US" sz="1800" b="1" dirty="0" smtClean="0"/>
          </a:p>
          <a:p>
            <a:r>
              <a:rPr lang="pt-BR" sz="1800" dirty="0" smtClean="0"/>
              <a:t>Profa. Maria Beatriz Machado Bonacelli – UNICAMP: </a:t>
            </a:r>
            <a:br>
              <a:rPr lang="pt-BR" sz="1800" dirty="0" smtClean="0"/>
            </a:br>
            <a:r>
              <a:rPr lang="pt-BR" sz="1800" dirty="0" smtClean="0"/>
              <a:t>A relação da ciência e tecnologia com a Pós-Graduação</a:t>
            </a:r>
          </a:p>
          <a:p>
            <a:r>
              <a:rPr lang="pt-BR" sz="1800" dirty="0" smtClean="0"/>
              <a:t>Prof. Pablo Menezes e Oliveira – IFMG: Os avanços </a:t>
            </a:r>
            <a:br>
              <a:rPr lang="pt-BR" sz="1800" dirty="0" smtClean="0"/>
            </a:br>
            <a:r>
              <a:rPr lang="pt-BR" sz="1800" dirty="0" smtClean="0"/>
              <a:t>alcançados no IFMG</a:t>
            </a:r>
          </a:p>
          <a:p>
            <a:r>
              <a:rPr lang="pt-BR" sz="1800" dirty="0" smtClean="0"/>
              <a:t>Profa Claudia Mara de M. Tavares – UFF: O futuro dos mestrados profissionais</a:t>
            </a:r>
            <a:r>
              <a:rPr lang="pt-BR" sz="2000" dirty="0" smtClean="0"/>
              <a:t/>
            </a:r>
            <a:br>
              <a:rPr lang="pt-BR" sz="2000" dirty="0" smtClean="0"/>
            </a:br>
            <a:endParaRPr lang="en-US" sz="20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952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633" y="662537"/>
            <a:ext cx="5624728" cy="5624728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D6E1D2E0-F6A4-4CB8-893B-6D7416A4BC2C}"/>
              </a:ext>
            </a:extLst>
          </p:cNvPr>
          <p:cNvSpPr txBox="1">
            <a:spLocks/>
          </p:cNvSpPr>
          <p:nvPr/>
        </p:nvSpPr>
        <p:spPr>
          <a:xfrm>
            <a:off x="258490" y="874599"/>
            <a:ext cx="5314536" cy="12379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Sistema </a:t>
            </a:r>
            <a:r>
              <a:rPr lang="pt-BR" b="1" dirty="0" smtClean="0">
                <a:solidFill>
                  <a:schemeClr val="accent4"/>
                </a:solidFill>
              </a:rPr>
              <a:t>Literário</a:t>
            </a:r>
            <a:endParaRPr lang="pt-BR" b="1" dirty="0">
              <a:solidFill>
                <a:schemeClr val="accent4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F996F6A2-92FE-4FF1-A94F-71EF3BC6D270}"/>
              </a:ext>
            </a:extLst>
          </p:cNvPr>
          <p:cNvSpPr txBox="1">
            <a:spLocks/>
          </p:cNvSpPr>
          <p:nvPr/>
        </p:nvSpPr>
        <p:spPr>
          <a:xfrm>
            <a:off x="405493" y="6469032"/>
            <a:ext cx="1874249" cy="24741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dirty="0" smtClean="0"/>
              <a:t>Planeta Inovação - </a:t>
            </a:r>
            <a:r>
              <a:rPr lang="pt-BR" sz="1400" b="1" dirty="0" smtClean="0"/>
              <a:t>IFMG</a:t>
            </a:r>
            <a:endParaRPr lang="pt-BR" sz="1400" b="1" dirty="0"/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xmlns="" id="{324DB225-D0C7-4E62-8294-0E88807985EB}"/>
              </a:ext>
            </a:extLst>
          </p:cNvPr>
          <p:cNvSpPr txBox="1">
            <a:spLocks/>
          </p:cNvSpPr>
          <p:nvPr/>
        </p:nvSpPr>
        <p:spPr>
          <a:xfrm>
            <a:off x="417853" y="2397917"/>
            <a:ext cx="5820780" cy="33759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3º Café literário e bate papo com autor - Conceição Evaristo</a:t>
            </a:r>
          </a:p>
          <a:p>
            <a:r>
              <a:rPr lang="pt-BR" dirty="0"/>
              <a:t>Exposição de Livros e Atividades Culturais</a:t>
            </a:r>
          </a:p>
        </p:txBody>
      </p:sp>
    </p:spTree>
    <p:extLst>
      <p:ext uri="{BB962C8B-B14F-4D97-AF65-F5344CB8AC3E}">
        <p14:creationId xmlns:p14="http://schemas.microsoft.com/office/powerpoint/2010/main" val="254908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310</Words>
  <Application>Microsoft Office PowerPoint</Application>
  <PresentationFormat>Personalizar</PresentationFormat>
  <Paragraphs>76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15" baseType="lpstr">
      <vt:lpstr>Tema do Office</vt:lpstr>
      <vt:lpstr>Modelo de apresentação personalizado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MICHEL SILVA ARAUJO</dc:creator>
  <cp:lastModifiedBy>Neimar Freitas Duarte</cp:lastModifiedBy>
  <cp:revision>23</cp:revision>
  <dcterms:created xsi:type="dcterms:W3CDTF">2018-06-27T16:50:50Z</dcterms:created>
  <dcterms:modified xsi:type="dcterms:W3CDTF">2018-07-17T15:07:28Z</dcterms:modified>
</cp:coreProperties>
</file>